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19"/>
  </p:notesMasterIdLst>
  <p:sldIdLst>
    <p:sldId id="304" r:id="rId2"/>
    <p:sldId id="305" r:id="rId3"/>
    <p:sldId id="306" r:id="rId4"/>
    <p:sldId id="302" r:id="rId5"/>
    <p:sldId id="303" r:id="rId6"/>
    <p:sldId id="263" r:id="rId7"/>
    <p:sldId id="299" r:id="rId8"/>
    <p:sldId id="287" r:id="rId9"/>
    <p:sldId id="267" r:id="rId10"/>
    <p:sldId id="282" r:id="rId11"/>
    <p:sldId id="294" r:id="rId12"/>
    <p:sldId id="285" r:id="rId13"/>
    <p:sldId id="296" r:id="rId14"/>
    <p:sldId id="298" r:id="rId15"/>
    <p:sldId id="291" r:id="rId16"/>
    <p:sldId id="261" r:id="rId17"/>
    <p:sldId id="273" r:id="rId18"/>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FAFC"/>
    <a:srgbClr val="BDFAFB"/>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24" autoAdjust="0"/>
  </p:normalViewPr>
  <p:slideViewPr>
    <p:cSldViewPr>
      <p:cViewPr>
        <p:scale>
          <a:sx n="89" d="100"/>
          <a:sy n="89" d="100"/>
        </p:scale>
        <p:origin x="-1470" y="1950"/>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295B49-F5E0-4DE4-836F-B1D8E23E922B}" type="datetimeFigureOut">
              <a:rPr lang="en-US" smtClean="0"/>
              <a:pPr/>
              <a:t>10/30/2015</a:t>
            </a:fld>
            <a:endParaRPr lang="en-US"/>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3BCDEC-CCCB-4310-9036-500A4CDE257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72"/>
            <a:ext cx="5829300" cy="1960033"/>
          </a:xfrm>
        </p:spPr>
        <p:txBody>
          <a:bodyPr/>
          <a:lstStyle/>
          <a:p>
            <a:r>
              <a:rPr lang="en-US" smtClean="0"/>
              <a:t>Click to edit Master title style</a:t>
            </a:r>
            <a:endParaRPr lang="id-ID"/>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5C2E6424-1A88-42A9-9AD8-96C44F189524}" type="datetime1">
              <a:rPr lang="en-US" smtClean="0"/>
              <a:pPr/>
              <a:t>10/30/2015</a:t>
            </a:fld>
            <a:endParaRPr lang="en-US"/>
          </a:p>
        </p:txBody>
      </p:sp>
      <p:sp>
        <p:nvSpPr>
          <p:cNvPr id="5" name="Footer Placeholder 4"/>
          <p:cNvSpPr>
            <a:spLocks noGrp="1"/>
          </p:cNvSpPr>
          <p:nvPr>
            <p:ph type="ftr" sz="quarter" idx="11"/>
          </p:nvPr>
        </p:nvSpPr>
        <p:spPr/>
        <p:txBody>
          <a:bodyPr/>
          <a:lstStyle/>
          <a:p>
            <a:r>
              <a:rPr lang="en-US" smtClean="0"/>
              <a:t>PT. VENTURINDO ENGINEERING</a:t>
            </a:r>
            <a:endParaRPr lang="en-US"/>
          </a:p>
        </p:txBody>
      </p:sp>
      <p:sp>
        <p:nvSpPr>
          <p:cNvPr id="6" name="Slide Number Placeholder 5"/>
          <p:cNvSpPr>
            <a:spLocks noGrp="1"/>
          </p:cNvSpPr>
          <p:nvPr>
            <p:ph type="sldNum" sz="quarter" idx="12"/>
          </p:nvPr>
        </p:nvSpPr>
        <p:spPr/>
        <p:txBody>
          <a:bodyPr/>
          <a:lstStyle/>
          <a:p>
            <a:fld id="{045F0481-E1FB-4681-9844-E1354AFA5FC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0B52094-22C9-4199-BE19-3880F742EAA2}" type="datetime1">
              <a:rPr lang="en-US" smtClean="0"/>
              <a:pPr/>
              <a:t>10/30/2015</a:t>
            </a:fld>
            <a:endParaRPr lang="en-US"/>
          </a:p>
        </p:txBody>
      </p:sp>
      <p:sp>
        <p:nvSpPr>
          <p:cNvPr id="5" name="Footer Placeholder 4"/>
          <p:cNvSpPr>
            <a:spLocks noGrp="1"/>
          </p:cNvSpPr>
          <p:nvPr>
            <p:ph type="ftr" sz="quarter" idx="11"/>
          </p:nvPr>
        </p:nvSpPr>
        <p:spPr/>
        <p:txBody>
          <a:bodyPr/>
          <a:lstStyle/>
          <a:p>
            <a:r>
              <a:rPr lang="en-US" smtClean="0"/>
              <a:t>PT. VENTURINDO ENGINEERING</a:t>
            </a:r>
            <a:endParaRPr lang="en-US"/>
          </a:p>
        </p:txBody>
      </p:sp>
      <p:sp>
        <p:nvSpPr>
          <p:cNvPr id="6" name="Slide Number Placeholder 5"/>
          <p:cNvSpPr>
            <a:spLocks noGrp="1"/>
          </p:cNvSpPr>
          <p:nvPr>
            <p:ph type="sldNum" sz="quarter" idx="12"/>
          </p:nvPr>
        </p:nvSpPr>
        <p:spPr/>
        <p:txBody>
          <a:bodyPr/>
          <a:lstStyle/>
          <a:p>
            <a:fld id="{045F0481-E1FB-4681-9844-E1354AFA5FC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257178"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BDCDB37-E780-438F-BC3F-DBEC4A035657}" type="datetime1">
              <a:rPr lang="en-US" smtClean="0"/>
              <a:pPr/>
              <a:t>10/30/2015</a:t>
            </a:fld>
            <a:endParaRPr lang="en-US"/>
          </a:p>
        </p:txBody>
      </p:sp>
      <p:sp>
        <p:nvSpPr>
          <p:cNvPr id="5" name="Footer Placeholder 4"/>
          <p:cNvSpPr>
            <a:spLocks noGrp="1"/>
          </p:cNvSpPr>
          <p:nvPr>
            <p:ph type="ftr" sz="quarter" idx="11"/>
          </p:nvPr>
        </p:nvSpPr>
        <p:spPr/>
        <p:txBody>
          <a:bodyPr/>
          <a:lstStyle/>
          <a:p>
            <a:r>
              <a:rPr lang="en-US" smtClean="0"/>
              <a:t>PT. VENTURINDO ENGINEERING</a:t>
            </a:r>
            <a:endParaRPr lang="en-US"/>
          </a:p>
        </p:txBody>
      </p:sp>
      <p:sp>
        <p:nvSpPr>
          <p:cNvPr id="6" name="Slide Number Placeholder 5"/>
          <p:cNvSpPr>
            <a:spLocks noGrp="1"/>
          </p:cNvSpPr>
          <p:nvPr>
            <p:ph type="sldNum" sz="quarter" idx="12"/>
          </p:nvPr>
        </p:nvSpPr>
        <p:spPr/>
        <p:txBody>
          <a:bodyPr/>
          <a:lstStyle/>
          <a:p>
            <a:fld id="{045F0481-E1FB-4681-9844-E1354AFA5FC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838ABA3-7E5B-43BD-B22D-F949C2900A02}" type="datetime1">
              <a:rPr lang="en-US" smtClean="0"/>
              <a:pPr/>
              <a:t>10/30/2015</a:t>
            </a:fld>
            <a:endParaRPr lang="en-US"/>
          </a:p>
        </p:txBody>
      </p:sp>
      <p:sp>
        <p:nvSpPr>
          <p:cNvPr id="5" name="Footer Placeholder 4"/>
          <p:cNvSpPr>
            <a:spLocks noGrp="1"/>
          </p:cNvSpPr>
          <p:nvPr>
            <p:ph type="ftr" sz="quarter" idx="11"/>
          </p:nvPr>
        </p:nvSpPr>
        <p:spPr/>
        <p:txBody>
          <a:bodyPr/>
          <a:lstStyle/>
          <a:p>
            <a:r>
              <a:rPr lang="en-US" smtClean="0"/>
              <a:t>PT. VENTURINDO ENGINEERING</a:t>
            </a:r>
            <a:endParaRPr lang="en-US"/>
          </a:p>
        </p:txBody>
      </p:sp>
      <p:sp>
        <p:nvSpPr>
          <p:cNvPr id="6" name="Slide Number Placeholder 5"/>
          <p:cNvSpPr>
            <a:spLocks noGrp="1"/>
          </p:cNvSpPr>
          <p:nvPr>
            <p:ph type="sldNum" sz="quarter" idx="12"/>
          </p:nvPr>
        </p:nvSpPr>
        <p:spPr/>
        <p:txBody>
          <a:bodyPr/>
          <a:lstStyle/>
          <a:p>
            <a:fld id="{045F0481-E1FB-4681-9844-E1354AFA5FC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541735" y="3875622"/>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486A5E-1470-43A5-80C4-8C865E41E77D}" type="datetime1">
              <a:rPr lang="en-US" smtClean="0"/>
              <a:pPr/>
              <a:t>10/30/2015</a:t>
            </a:fld>
            <a:endParaRPr lang="en-US"/>
          </a:p>
        </p:txBody>
      </p:sp>
      <p:sp>
        <p:nvSpPr>
          <p:cNvPr id="5" name="Footer Placeholder 4"/>
          <p:cNvSpPr>
            <a:spLocks noGrp="1"/>
          </p:cNvSpPr>
          <p:nvPr>
            <p:ph type="ftr" sz="quarter" idx="11"/>
          </p:nvPr>
        </p:nvSpPr>
        <p:spPr/>
        <p:txBody>
          <a:bodyPr/>
          <a:lstStyle/>
          <a:p>
            <a:r>
              <a:rPr lang="en-US" smtClean="0"/>
              <a:t>PT. VENTURINDO ENGINEERING</a:t>
            </a:r>
            <a:endParaRPr lang="en-US"/>
          </a:p>
        </p:txBody>
      </p:sp>
      <p:sp>
        <p:nvSpPr>
          <p:cNvPr id="6" name="Slide Number Placeholder 5"/>
          <p:cNvSpPr>
            <a:spLocks noGrp="1"/>
          </p:cNvSpPr>
          <p:nvPr>
            <p:ph type="sldNum" sz="quarter" idx="12"/>
          </p:nvPr>
        </p:nvSpPr>
        <p:spPr/>
        <p:txBody>
          <a:bodyPr/>
          <a:lstStyle/>
          <a:p>
            <a:fld id="{045F0481-E1FB-4681-9844-E1354AFA5FC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257177"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2628902"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1245B5A0-D5C0-488B-AB1D-22E8CDD6C929}" type="datetime1">
              <a:rPr lang="en-US" smtClean="0"/>
              <a:pPr/>
              <a:t>10/30/2015</a:t>
            </a:fld>
            <a:endParaRPr lang="en-US"/>
          </a:p>
        </p:txBody>
      </p:sp>
      <p:sp>
        <p:nvSpPr>
          <p:cNvPr id="6" name="Footer Placeholder 5"/>
          <p:cNvSpPr>
            <a:spLocks noGrp="1"/>
          </p:cNvSpPr>
          <p:nvPr>
            <p:ph type="ftr" sz="quarter" idx="11"/>
          </p:nvPr>
        </p:nvSpPr>
        <p:spPr/>
        <p:txBody>
          <a:bodyPr/>
          <a:lstStyle/>
          <a:p>
            <a:r>
              <a:rPr lang="en-US" smtClean="0"/>
              <a:t>PT. VENTURINDO ENGINEERING</a:t>
            </a:r>
            <a:endParaRPr lang="en-US"/>
          </a:p>
        </p:txBody>
      </p:sp>
      <p:sp>
        <p:nvSpPr>
          <p:cNvPr id="7" name="Slide Number Placeholder 6"/>
          <p:cNvSpPr>
            <a:spLocks noGrp="1"/>
          </p:cNvSpPr>
          <p:nvPr>
            <p:ph type="sldNum" sz="quarter" idx="12"/>
          </p:nvPr>
        </p:nvSpPr>
        <p:spPr/>
        <p:txBody>
          <a:bodyPr/>
          <a:lstStyle/>
          <a:p>
            <a:fld id="{045F0481-E1FB-4681-9844-E1354AFA5FC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3483772"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72"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47E57A07-0437-4912-8B4D-98091542862C}" type="datetime1">
              <a:rPr lang="en-US" smtClean="0"/>
              <a:pPr/>
              <a:t>10/30/2015</a:t>
            </a:fld>
            <a:endParaRPr lang="en-US"/>
          </a:p>
        </p:txBody>
      </p:sp>
      <p:sp>
        <p:nvSpPr>
          <p:cNvPr id="8" name="Footer Placeholder 7"/>
          <p:cNvSpPr>
            <a:spLocks noGrp="1"/>
          </p:cNvSpPr>
          <p:nvPr>
            <p:ph type="ftr" sz="quarter" idx="11"/>
          </p:nvPr>
        </p:nvSpPr>
        <p:spPr/>
        <p:txBody>
          <a:bodyPr/>
          <a:lstStyle/>
          <a:p>
            <a:r>
              <a:rPr lang="en-US" smtClean="0"/>
              <a:t>PT. VENTURINDO ENGINEERING</a:t>
            </a:r>
            <a:endParaRPr lang="en-US"/>
          </a:p>
        </p:txBody>
      </p:sp>
      <p:sp>
        <p:nvSpPr>
          <p:cNvPr id="9" name="Slide Number Placeholder 8"/>
          <p:cNvSpPr>
            <a:spLocks noGrp="1"/>
          </p:cNvSpPr>
          <p:nvPr>
            <p:ph type="sldNum" sz="quarter" idx="12"/>
          </p:nvPr>
        </p:nvSpPr>
        <p:spPr/>
        <p:txBody>
          <a:bodyPr/>
          <a:lstStyle/>
          <a:p>
            <a:fld id="{045F0481-E1FB-4681-9844-E1354AFA5FC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8A0CC3B0-4B30-49B8-9E74-E81D3287AC34}" type="datetime1">
              <a:rPr lang="en-US" smtClean="0"/>
              <a:pPr/>
              <a:t>10/30/2015</a:t>
            </a:fld>
            <a:endParaRPr lang="en-US"/>
          </a:p>
        </p:txBody>
      </p:sp>
      <p:sp>
        <p:nvSpPr>
          <p:cNvPr id="4" name="Footer Placeholder 3"/>
          <p:cNvSpPr>
            <a:spLocks noGrp="1"/>
          </p:cNvSpPr>
          <p:nvPr>
            <p:ph type="ftr" sz="quarter" idx="11"/>
          </p:nvPr>
        </p:nvSpPr>
        <p:spPr/>
        <p:txBody>
          <a:bodyPr/>
          <a:lstStyle/>
          <a:p>
            <a:r>
              <a:rPr lang="en-US" smtClean="0"/>
              <a:t>PT. VENTURINDO ENGINEERING</a:t>
            </a:r>
            <a:endParaRPr lang="en-US"/>
          </a:p>
        </p:txBody>
      </p:sp>
      <p:sp>
        <p:nvSpPr>
          <p:cNvPr id="5" name="Slide Number Placeholder 4"/>
          <p:cNvSpPr>
            <a:spLocks noGrp="1"/>
          </p:cNvSpPr>
          <p:nvPr>
            <p:ph type="sldNum" sz="quarter" idx="12"/>
          </p:nvPr>
        </p:nvSpPr>
        <p:spPr/>
        <p:txBody>
          <a:bodyPr/>
          <a:lstStyle/>
          <a:p>
            <a:fld id="{045F0481-E1FB-4681-9844-E1354AFA5FC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F8D390-A167-4F6C-8FAA-1EB8A7DAB783}" type="datetime1">
              <a:rPr lang="en-US" smtClean="0"/>
              <a:pPr/>
              <a:t>10/30/2015</a:t>
            </a:fld>
            <a:endParaRPr lang="en-US"/>
          </a:p>
        </p:txBody>
      </p:sp>
      <p:sp>
        <p:nvSpPr>
          <p:cNvPr id="3" name="Footer Placeholder 2"/>
          <p:cNvSpPr>
            <a:spLocks noGrp="1"/>
          </p:cNvSpPr>
          <p:nvPr>
            <p:ph type="ftr" sz="quarter" idx="11"/>
          </p:nvPr>
        </p:nvSpPr>
        <p:spPr/>
        <p:txBody>
          <a:bodyPr/>
          <a:lstStyle/>
          <a:p>
            <a:r>
              <a:rPr lang="en-US" smtClean="0"/>
              <a:t>PT. VENTURINDO ENGINEERING</a:t>
            </a:r>
            <a:endParaRPr lang="en-US"/>
          </a:p>
        </p:txBody>
      </p:sp>
      <p:sp>
        <p:nvSpPr>
          <p:cNvPr id="4" name="Slide Number Placeholder 3"/>
          <p:cNvSpPr>
            <a:spLocks noGrp="1"/>
          </p:cNvSpPr>
          <p:nvPr>
            <p:ph type="sldNum" sz="quarter" idx="12"/>
          </p:nvPr>
        </p:nvSpPr>
        <p:spPr/>
        <p:txBody>
          <a:bodyPr/>
          <a:lstStyle/>
          <a:p>
            <a:fld id="{045F0481-E1FB-4681-9844-E1354AFA5FC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3" y="364067"/>
            <a:ext cx="2256235" cy="154940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2681290" y="364071"/>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342903" y="1913471"/>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A1697E-2CD6-4E93-B727-4DFEB0F00CA5}" type="datetime1">
              <a:rPr lang="en-US" smtClean="0"/>
              <a:pPr/>
              <a:t>10/30/2015</a:t>
            </a:fld>
            <a:endParaRPr lang="en-US"/>
          </a:p>
        </p:txBody>
      </p:sp>
      <p:sp>
        <p:nvSpPr>
          <p:cNvPr id="6" name="Footer Placeholder 5"/>
          <p:cNvSpPr>
            <a:spLocks noGrp="1"/>
          </p:cNvSpPr>
          <p:nvPr>
            <p:ph type="ftr" sz="quarter" idx="11"/>
          </p:nvPr>
        </p:nvSpPr>
        <p:spPr/>
        <p:txBody>
          <a:bodyPr/>
          <a:lstStyle/>
          <a:p>
            <a:r>
              <a:rPr lang="en-US" smtClean="0"/>
              <a:t>PT. VENTURINDO ENGINEERING</a:t>
            </a:r>
            <a:endParaRPr lang="en-US"/>
          </a:p>
        </p:txBody>
      </p:sp>
      <p:sp>
        <p:nvSpPr>
          <p:cNvPr id="7" name="Slide Number Placeholder 6"/>
          <p:cNvSpPr>
            <a:spLocks noGrp="1"/>
          </p:cNvSpPr>
          <p:nvPr>
            <p:ph type="sldNum" sz="quarter" idx="12"/>
          </p:nvPr>
        </p:nvSpPr>
        <p:spPr/>
        <p:txBody>
          <a:bodyPr/>
          <a:lstStyle/>
          <a:p>
            <a:fld id="{045F0481-E1FB-4681-9844-E1354AFA5FC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1"/>
            <a:ext cx="4114800" cy="755651"/>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7D55EC-CCE4-41B8-BFBD-DCFA65BF0815}" type="datetime1">
              <a:rPr lang="en-US" smtClean="0"/>
              <a:pPr/>
              <a:t>10/30/2015</a:t>
            </a:fld>
            <a:endParaRPr lang="en-US"/>
          </a:p>
        </p:txBody>
      </p:sp>
      <p:sp>
        <p:nvSpPr>
          <p:cNvPr id="6" name="Footer Placeholder 5"/>
          <p:cNvSpPr>
            <a:spLocks noGrp="1"/>
          </p:cNvSpPr>
          <p:nvPr>
            <p:ph type="ftr" sz="quarter" idx="11"/>
          </p:nvPr>
        </p:nvSpPr>
        <p:spPr/>
        <p:txBody>
          <a:bodyPr/>
          <a:lstStyle/>
          <a:p>
            <a:r>
              <a:rPr lang="en-US" smtClean="0"/>
              <a:t>PT. VENTURINDO ENGINEERING</a:t>
            </a:r>
            <a:endParaRPr lang="en-US"/>
          </a:p>
        </p:txBody>
      </p:sp>
      <p:sp>
        <p:nvSpPr>
          <p:cNvPr id="7" name="Slide Number Placeholder 6"/>
          <p:cNvSpPr>
            <a:spLocks noGrp="1"/>
          </p:cNvSpPr>
          <p:nvPr>
            <p:ph type="sldNum" sz="quarter" idx="12"/>
          </p:nvPr>
        </p:nvSpPr>
        <p:spPr/>
        <p:txBody>
          <a:bodyPr/>
          <a:lstStyle/>
          <a:p>
            <a:fld id="{045F0481-E1FB-4681-9844-E1354AFA5FC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342900" y="2133605"/>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342900" y="8475138"/>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B467228-50AD-45CC-9551-314C695F12D3}" type="datetime1">
              <a:rPr lang="en-US" smtClean="0"/>
              <a:pPr/>
              <a:t>10/30/2015</a:t>
            </a:fld>
            <a:endParaRPr lang="en-US"/>
          </a:p>
        </p:txBody>
      </p:sp>
      <p:sp>
        <p:nvSpPr>
          <p:cNvPr id="5" name="Footer Placeholder 4"/>
          <p:cNvSpPr>
            <a:spLocks noGrp="1"/>
          </p:cNvSpPr>
          <p:nvPr>
            <p:ph type="ftr" sz="quarter" idx="3"/>
          </p:nvPr>
        </p:nvSpPr>
        <p:spPr>
          <a:xfrm>
            <a:off x="2343150" y="8475138"/>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PT. VENTURINDO ENGINEERING</a:t>
            </a:r>
            <a:endParaRPr lang="en-US"/>
          </a:p>
        </p:txBody>
      </p:sp>
      <p:sp>
        <p:nvSpPr>
          <p:cNvPr id="6" name="Slide Number Placeholder 5"/>
          <p:cNvSpPr>
            <a:spLocks noGrp="1"/>
          </p:cNvSpPr>
          <p:nvPr>
            <p:ph type="sldNum" sz="quarter" idx="4"/>
          </p:nvPr>
        </p:nvSpPr>
        <p:spPr>
          <a:xfrm>
            <a:off x="4914900" y="8475138"/>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45F0481-E1FB-4681-9844-E1354AFA5FC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mailto:engineering@venturyndo.com" TargetMode="Externa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1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s>
</file>

<file path=ppt/slides/_rels/slide1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mailto:engineering@venturyndo.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7"/>
          <p:cNvSpPr txBox="1">
            <a:spLocks noChangeArrowheads="1"/>
          </p:cNvSpPr>
          <p:nvPr/>
        </p:nvSpPr>
        <p:spPr bwMode="auto">
          <a:xfrm>
            <a:off x="107732" y="7599402"/>
            <a:ext cx="3974367" cy="553998"/>
          </a:xfrm>
          <a:prstGeom prst="rect">
            <a:avLst/>
          </a:prstGeom>
          <a:noFill/>
          <a:ln w="9525">
            <a:noFill/>
            <a:miter lim="800000"/>
            <a:headEnd/>
            <a:tailEnd/>
          </a:ln>
        </p:spPr>
        <p:txBody>
          <a:bodyPr wrap="square" lIns="91440" tIns="45720" rIns="91440" bIns="45720" anchor="t"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endParaRPr lang="en-US" b="0" i="1" strike="noStrike" dirty="0" smtClean="0">
              <a:solidFill>
                <a:srgbClr val="0066CC"/>
              </a:solidFill>
              <a:latin typeface="Cambria"/>
            </a:endParaRPr>
          </a:p>
          <a:p>
            <a:pPr algn="r" rtl="0">
              <a:defRPr sz="1000"/>
            </a:pPr>
            <a:r>
              <a:rPr lang="id-ID" sz="2000" b="0" i="0" strike="noStrike" dirty="0" smtClean="0">
                <a:solidFill>
                  <a:srgbClr val="0066CC"/>
                </a:solidFill>
                <a:latin typeface="Cambria"/>
              </a:rPr>
              <a:t>PT.VENTURINDO ENGINEERING</a:t>
            </a:r>
            <a:endParaRPr lang="en-US" sz="2000" b="0" i="0" strike="noStrike" dirty="0" smtClean="0">
              <a:solidFill>
                <a:srgbClr val="0066CC"/>
              </a:solidFill>
              <a:latin typeface="Cambria"/>
            </a:endParaRPr>
          </a:p>
        </p:txBody>
      </p:sp>
      <p:pic>
        <p:nvPicPr>
          <p:cNvPr id="19" name="Picture 18" descr="DSC03657.JPG"/>
          <p:cNvPicPr>
            <a:picLocks noChangeAspect="1"/>
          </p:cNvPicPr>
          <p:nvPr/>
        </p:nvPicPr>
        <p:blipFill>
          <a:blip r:embed="rId2" cstate="print"/>
          <a:srcRect l="3333" b="18889"/>
          <a:stretch>
            <a:fillRect/>
          </a:stretch>
        </p:blipFill>
        <p:spPr>
          <a:xfrm>
            <a:off x="0" y="3978167"/>
            <a:ext cx="3632548" cy="2286000"/>
          </a:xfrm>
          <a:prstGeom prst="rect">
            <a:avLst/>
          </a:prstGeom>
        </p:spPr>
      </p:pic>
      <p:pic>
        <p:nvPicPr>
          <p:cNvPr id="20" name="Picture 19" descr="DSC03186.jpg"/>
          <p:cNvPicPr>
            <a:picLocks noChangeAspect="1"/>
          </p:cNvPicPr>
          <p:nvPr/>
        </p:nvPicPr>
        <p:blipFill>
          <a:blip r:embed="rId3" cstate="print"/>
          <a:srcRect b="22746"/>
          <a:stretch>
            <a:fillRect/>
          </a:stretch>
        </p:blipFill>
        <p:spPr>
          <a:xfrm>
            <a:off x="0" y="1676400"/>
            <a:ext cx="3621148" cy="2261813"/>
          </a:xfrm>
          <a:prstGeom prst="rect">
            <a:avLst/>
          </a:prstGeom>
          <a:ln>
            <a:noFill/>
          </a:ln>
          <a:effectLst>
            <a:outerShdw blurRad="292100" dist="139700" dir="2700000" algn="tl" rotWithShape="0">
              <a:srgbClr val="333333">
                <a:alpha val="65000"/>
              </a:srgbClr>
            </a:outerShdw>
          </a:effectLst>
        </p:spPr>
      </p:pic>
      <p:pic>
        <p:nvPicPr>
          <p:cNvPr id="21" name="Picture 20" descr="image_00016.jpg"/>
          <p:cNvPicPr>
            <a:picLocks noChangeAspect="1"/>
          </p:cNvPicPr>
          <p:nvPr/>
        </p:nvPicPr>
        <p:blipFill>
          <a:blip r:embed="rId4" cstate="print"/>
          <a:srcRect b="14403"/>
          <a:stretch>
            <a:fillRect/>
          </a:stretch>
        </p:blipFill>
        <p:spPr>
          <a:xfrm>
            <a:off x="3657600" y="1676400"/>
            <a:ext cx="3200400" cy="2264229"/>
          </a:xfrm>
          <a:prstGeom prst="rect">
            <a:avLst/>
          </a:prstGeom>
          <a:ln>
            <a:noFill/>
          </a:ln>
          <a:effectLst>
            <a:outerShdw blurRad="292100" dist="139700" dir="2700000" algn="tl" rotWithShape="0">
              <a:srgbClr val="333333">
                <a:alpha val="65000"/>
              </a:srgbClr>
            </a:outerShdw>
          </a:effectLst>
        </p:spPr>
      </p:pic>
      <p:pic>
        <p:nvPicPr>
          <p:cNvPr id="10" name="Picture 9" descr="DSC_0198_1.JPG"/>
          <p:cNvPicPr>
            <a:picLocks noChangeAspect="1"/>
          </p:cNvPicPr>
          <p:nvPr/>
        </p:nvPicPr>
        <p:blipFill>
          <a:blip r:embed="rId5" cstate="print"/>
          <a:srcRect l="11375" r="11078" b="1483"/>
          <a:stretch>
            <a:fillRect/>
          </a:stretch>
        </p:blipFill>
        <p:spPr>
          <a:xfrm>
            <a:off x="3657601" y="3978167"/>
            <a:ext cx="3200399" cy="2285999"/>
          </a:xfrm>
          <a:prstGeom prst="rect">
            <a:avLst/>
          </a:prstGeom>
        </p:spPr>
      </p:pic>
      <p:sp>
        <p:nvSpPr>
          <p:cNvPr id="11" name="Title 1"/>
          <p:cNvSpPr>
            <a:spLocks noGrp="1"/>
          </p:cNvSpPr>
          <p:nvPr>
            <p:ph type="ctrTitle"/>
          </p:nvPr>
        </p:nvSpPr>
        <p:spPr>
          <a:xfrm>
            <a:off x="4267200" y="6248400"/>
            <a:ext cx="2590800" cy="838200"/>
          </a:xfrm>
        </p:spPr>
        <p:txBody>
          <a:bodyPr rtlCol="0">
            <a:normAutofit/>
          </a:bodyPr>
          <a:lstStyle/>
          <a:p>
            <a:pPr fontAlgn="auto">
              <a:spcAft>
                <a:spcPts val="0"/>
              </a:spcAft>
              <a:defRPr/>
            </a:pPr>
            <a:r>
              <a:rPr lang="en-US" sz="1800" b="1" dirty="0" smtClean="0">
                <a:solidFill>
                  <a:schemeClr val="accent6">
                    <a:lumMod val="75000"/>
                  </a:schemeClr>
                </a:solidFill>
                <a:latin typeface="Bradley Hand ITC" pitchFamily="66" charset="0"/>
              </a:rPr>
              <a:t>Company profile</a:t>
            </a:r>
            <a:endParaRPr lang="id-ID" sz="1800" b="1" dirty="0" smtClean="0">
              <a:solidFill>
                <a:schemeClr val="accent6">
                  <a:lumMod val="75000"/>
                </a:schemeClr>
              </a:solidFill>
              <a:latin typeface="Bradley Hand ITC" pitchFamily="66" charset="0"/>
            </a:endParaRPr>
          </a:p>
        </p:txBody>
      </p:sp>
      <p:sp>
        <p:nvSpPr>
          <p:cNvPr id="13" name="Text Box 9"/>
          <p:cNvSpPr txBox="1">
            <a:spLocks noChangeArrowheads="1"/>
          </p:cNvSpPr>
          <p:nvPr/>
        </p:nvSpPr>
        <p:spPr bwMode="auto">
          <a:xfrm>
            <a:off x="421482" y="8077200"/>
            <a:ext cx="3312318" cy="2667000"/>
          </a:xfrm>
          <a:prstGeom prst="rect">
            <a:avLst/>
          </a:prstGeom>
          <a:noFill/>
          <a:ln w="9525">
            <a:no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1">
              <a:defRPr sz="1000"/>
            </a:pPr>
            <a:r>
              <a:rPr lang="en-US" sz="1000" b="0" i="0" strike="noStrike" dirty="0" smtClean="0">
                <a:solidFill>
                  <a:srgbClr val="0066CC"/>
                </a:solidFill>
                <a:latin typeface="Gautami" pitchFamily="34" charset="0"/>
                <a:cs typeface="Gautami" pitchFamily="34" charset="0"/>
              </a:rPr>
              <a:t>Head Office &amp; Work Shop :</a:t>
            </a:r>
          </a:p>
          <a:p>
            <a:pPr rtl="1">
              <a:defRPr sz="1000"/>
            </a:pPr>
            <a:endParaRPr lang="id-ID" sz="1000" b="0" i="0" strike="noStrike" dirty="0" smtClean="0">
              <a:solidFill>
                <a:srgbClr val="0066CC"/>
              </a:solidFill>
              <a:latin typeface="Gautami" pitchFamily="34" charset="0"/>
              <a:cs typeface="Gautami" pitchFamily="34" charset="0"/>
            </a:endParaRPr>
          </a:p>
          <a:p>
            <a:pPr rtl="1">
              <a:defRPr sz="1000"/>
            </a:pPr>
            <a:r>
              <a:rPr lang="en-US" sz="1000" b="0" i="0" strike="noStrike" dirty="0" err="1" smtClean="0">
                <a:solidFill>
                  <a:srgbClr val="0066CC"/>
                </a:solidFill>
                <a:latin typeface="Gautami" pitchFamily="34" charset="0"/>
                <a:ea typeface="Arial Unicode MS" pitchFamily="34" charset="-128"/>
                <a:cs typeface="Gautami" pitchFamily="34" charset="0"/>
              </a:rPr>
              <a:t>Jl.By</a:t>
            </a:r>
            <a:r>
              <a:rPr lang="en-US" sz="1000" b="0" i="0" strike="noStrike" baseline="0" dirty="0" smtClean="0">
                <a:solidFill>
                  <a:srgbClr val="0066CC"/>
                </a:solidFill>
                <a:latin typeface="Gautami" pitchFamily="34" charset="0"/>
                <a:ea typeface="Arial Unicode MS" pitchFamily="34" charset="-128"/>
                <a:cs typeface="Gautami" pitchFamily="34" charset="0"/>
              </a:rPr>
              <a:t> Pass </a:t>
            </a:r>
            <a:r>
              <a:rPr lang="en-US" sz="1000" b="0" i="0" strike="noStrike" baseline="0" dirty="0" err="1" smtClean="0">
                <a:solidFill>
                  <a:srgbClr val="0066CC"/>
                </a:solidFill>
                <a:latin typeface="Gautami" pitchFamily="34" charset="0"/>
                <a:ea typeface="Arial Unicode MS" pitchFamily="34" charset="-128"/>
                <a:cs typeface="Gautami" pitchFamily="34" charset="0"/>
              </a:rPr>
              <a:t>jomin</a:t>
            </a:r>
            <a:r>
              <a:rPr lang="en-US" sz="1000" b="0" i="0" strike="noStrike" baseline="0" dirty="0" smtClean="0">
                <a:solidFill>
                  <a:srgbClr val="0066CC"/>
                </a:solidFill>
                <a:latin typeface="Gautami" pitchFamily="34" charset="0"/>
                <a:ea typeface="Arial Unicode MS" pitchFamily="34" charset="-128"/>
                <a:cs typeface="Gautami" pitchFamily="34" charset="0"/>
              </a:rPr>
              <a:t> No.46 </a:t>
            </a:r>
            <a:r>
              <a:rPr lang="en-US" sz="1000" b="0" i="0" strike="noStrike" dirty="0" err="1" smtClean="0">
                <a:solidFill>
                  <a:srgbClr val="0066CC"/>
                </a:solidFill>
                <a:latin typeface="Gautami" pitchFamily="34" charset="0"/>
                <a:ea typeface="Arial Unicode MS" pitchFamily="34" charset="-128"/>
                <a:cs typeface="Gautami" pitchFamily="34" charset="0"/>
              </a:rPr>
              <a:t>Cikampek</a:t>
            </a:r>
            <a:r>
              <a:rPr lang="en-US" sz="1000" b="0" i="0" strike="noStrike" dirty="0" smtClean="0">
                <a:solidFill>
                  <a:srgbClr val="0066CC"/>
                </a:solidFill>
                <a:latin typeface="Gautami" pitchFamily="34" charset="0"/>
                <a:ea typeface="Arial Unicode MS" pitchFamily="34" charset="-128"/>
                <a:cs typeface="Gautami" pitchFamily="34" charset="0"/>
              </a:rPr>
              <a:t>, </a:t>
            </a:r>
            <a:r>
              <a:rPr lang="en-US" sz="1000" b="0" i="0" strike="noStrike" dirty="0" err="1" smtClean="0">
                <a:solidFill>
                  <a:srgbClr val="0066CC"/>
                </a:solidFill>
                <a:latin typeface="Gautami" pitchFamily="34" charset="0"/>
                <a:ea typeface="Arial Unicode MS" pitchFamily="34" charset="-128"/>
                <a:cs typeface="Gautami" pitchFamily="34" charset="0"/>
              </a:rPr>
              <a:t>Karawang</a:t>
            </a:r>
            <a:r>
              <a:rPr lang="en-US" sz="1000" b="0" i="0" strike="noStrike" dirty="0" smtClean="0">
                <a:solidFill>
                  <a:srgbClr val="0066CC"/>
                </a:solidFill>
                <a:latin typeface="Gautami" pitchFamily="34" charset="0"/>
                <a:ea typeface="Arial Unicode MS" pitchFamily="34" charset="-128"/>
                <a:cs typeface="Gautami" pitchFamily="34" charset="0"/>
              </a:rPr>
              <a:t>, West Java</a:t>
            </a:r>
            <a:endParaRPr lang="en-US" sz="1000" b="0" i="0" strike="noStrike" dirty="0">
              <a:solidFill>
                <a:srgbClr val="0066CC"/>
              </a:solidFill>
              <a:latin typeface="Gautami" pitchFamily="34" charset="0"/>
              <a:ea typeface="Arial Unicode MS" pitchFamily="34" charset="-128"/>
              <a:cs typeface="Gautami" pitchFamily="34" charset="0"/>
            </a:endParaRPr>
          </a:p>
          <a:p>
            <a:pPr rtl="1">
              <a:defRPr sz="1000"/>
            </a:pPr>
            <a:r>
              <a:rPr lang="en-US" sz="1000" b="0" i="0" strike="noStrike" dirty="0" err="1" smtClean="0">
                <a:solidFill>
                  <a:srgbClr val="0066CC"/>
                </a:solidFill>
                <a:latin typeface="Gautami" pitchFamily="34" charset="0"/>
                <a:ea typeface="Arial Unicode MS" pitchFamily="34" charset="-128"/>
                <a:cs typeface="Gautami" pitchFamily="34" charset="0"/>
              </a:rPr>
              <a:t>Telp</a:t>
            </a:r>
            <a:r>
              <a:rPr lang="en-US" sz="1000" b="0" i="0" strike="noStrike" dirty="0" smtClean="0">
                <a:solidFill>
                  <a:srgbClr val="0066CC"/>
                </a:solidFill>
                <a:latin typeface="Gautami" pitchFamily="34" charset="0"/>
                <a:ea typeface="Arial Unicode MS" pitchFamily="34" charset="-128"/>
                <a:cs typeface="Gautami" pitchFamily="34" charset="0"/>
              </a:rPr>
              <a:t>. 0264 </a:t>
            </a:r>
            <a:r>
              <a:rPr lang="en-US" sz="1000" b="0" i="0" strike="noStrike" dirty="0">
                <a:solidFill>
                  <a:srgbClr val="0066CC"/>
                </a:solidFill>
                <a:latin typeface="Gautami" pitchFamily="34" charset="0"/>
                <a:ea typeface="Arial Unicode MS" pitchFamily="34" charset="-128"/>
                <a:cs typeface="Gautami" pitchFamily="34" charset="0"/>
              </a:rPr>
              <a:t>8385523 </a:t>
            </a:r>
            <a:r>
              <a:rPr lang="en-US" sz="1000" dirty="0" smtClean="0">
                <a:solidFill>
                  <a:srgbClr val="0066CC"/>
                </a:solidFill>
                <a:latin typeface="Gautami" pitchFamily="34" charset="0"/>
                <a:ea typeface="Arial Unicode MS" pitchFamily="34" charset="-128"/>
                <a:cs typeface="Gautami" pitchFamily="34" charset="0"/>
              </a:rPr>
              <a:t>Fax.  0264 8385523</a:t>
            </a:r>
            <a:endParaRPr lang="id-ID" sz="1000" dirty="0" smtClean="0">
              <a:solidFill>
                <a:srgbClr val="0066CC"/>
              </a:solidFill>
              <a:latin typeface="Gautami" pitchFamily="34" charset="0"/>
              <a:ea typeface="Arial Unicode MS" pitchFamily="34" charset="-128"/>
              <a:cs typeface="Gautami" pitchFamily="34" charset="0"/>
            </a:endParaRPr>
          </a:p>
          <a:p>
            <a:pPr rtl="1">
              <a:defRPr sz="1000"/>
            </a:pPr>
            <a:r>
              <a:rPr lang="en-US" sz="1000" b="0" i="0" strike="noStrike" dirty="0" smtClean="0">
                <a:solidFill>
                  <a:srgbClr val="0066CC"/>
                </a:solidFill>
                <a:latin typeface="Gautami" pitchFamily="34" charset="0"/>
                <a:ea typeface="Arial Unicode MS" pitchFamily="34" charset="-128"/>
                <a:cs typeface="Gautami" pitchFamily="34" charset="0"/>
              </a:rPr>
              <a:t>Email : </a:t>
            </a:r>
            <a:r>
              <a:rPr lang="id-ID" sz="1000" u="sng" dirty="0" smtClean="0">
                <a:solidFill>
                  <a:srgbClr val="0066CC"/>
                </a:solidFill>
                <a:latin typeface="Gautami" pitchFamily="34" charset="0"/>
                <a:ea typeface="Arial Unicode MS" pitchFamily="34" charset="-128"/>
                <a:cs typeface="Gautami" pitchFamily="34" charset="0"/>
                <a:hlinkClick r:id="rId6"/>
              </a:rPr>
              <a:t>Didik.haryadi@venturyndo.com</a:t>
            </a:r>
            <a:endParaRPr lang="en-US" sz="1000" b="0" i="0" u="sng" strike="noStrike" dirty="0" smtClean="0">
              <a:solidFill>
                <a:srgbClr val="0066CC"/>
              </a:solidFill>
              <a:latin typeface="Cambria" pitchFamily="18" charset="0"/>
              <a:ea typeface="Arial Unicode MS" pitchFamily="34" charset="-128"/>
              <a:cs typeface="Arial Unicode MS" pitchFamily="34" charset="-128"/>
            </a:endParaRPr>
          </a:p>
          <a:p>
            <a:pPr algn="ctr" rtl="1">
              <a:defRPr sz="1000"/>
            </a:pPr>
            <a:endParaRPr lang="en-US" sz="1000" b="0" i="0" strike="noStrike" dirty="0">
              <a:solidFill>
                <a:srgbClr val="0066CC"/>
              </a:solidFill>
              <a:latin typeface="Cambria"/>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57200" y="6629400"/>
            <a:ext cx="4114800" cy="600164"/>
          </a:xfrm>
          <a:prstGeom prst="rect">
            <a:avLst/>
          </a:prstGeom>
          <a:noFill/>
        </p:spPr>
        <p:txBody>
          <a:bodyPr wrap="square" rtlCol="0">
            <a:spAutoFit/>
          </a:bodyPr>
          <a:lstStyle/>
          <a:p>
            <a:pPr algn="just"/>
            <a:r>
              <a:rPr lang="en-US" sz="1100" dirty="0" smtClean="0">
                <a:latin typeface="Candara" pitchFamily="34" charset="0"/>
              </a:rPr>
              <a:t>PT.VENTURINDO ENGINEERING is fully prepared to assist you to build Power Generation  project in </a:t>
            </a:r>
            <a:r>
              <a:rPr lang="id-ID" sz="1100" dirty="0" smtClean="0">
                <a:latin typeface="Candara" pitchFamily="34" charset="0"/>
              </a:rPr>
              <a:t>Coal  </a:t>
            </a:r>
            <a:r>
              <a:rPr lang="en-US" sz="1100" dirty="0" smtClean="0">
                <a:latin typeface="Candara" pitchFamily="34" charset="0"/>
              </a:rPr>
              <a:t>base power plant, Biomass base power plant and Hydro power energy.</a:t>
            </a:r>
            <a:endParaRPr lang="en-US" sz="1100" dirty="0">
              <a:latin typeface="Candara" pitchFamily="34" charset="0"/>
            </a:endParaRPr>
          </a:p>
        </p:txBody>
      </p:sp>
      <p:pic>
        <p:nvPicPr>
          <p:cNvPr id="15" name="Picture 14" descr="DSC03437.JPG"/>
          <p:cNvPicPr>
            <a:picLocks noChangeAspect="1"/>
          </p:cNvPicPr>
          <p:nvPr/>
        </p:nvPicPr>
        <p:blipFill>
          <a:blip r:embed="rId2" cstate="print"/>
          <a:srcRect l="4688" r="9374"/>
          <a:stretch>
            <a:fillRect/>
          </a:stretch>
        </p:blipFill>
        <p:spPr>
          <a:xfrm>
            <a:off x="2667000" y="2743200"/>
            <a:ext cx="4191000" cy="3657600"/>
          </a:xfrm>
          <a:prstGeom prst="rect">
            <a:avLst/>
          </a:prstGeom>
        </p:spPr>
      </p:pic>
      <p:pic>
        <p:nvPicPr>
          <p:cNvPr id="8" name="Picture 7" descr="turbine 2set view.JPG"/>
          <p:cNvPicPr>
            <a:picLocks noChangeAspect="1"/>
          </p:cNvPicPr>
          <p:nvPr/>
        </p:nvPicPr>
        <p:blipFill>
          <a:blip r:embed="rId3" cstate="print"/>
          <a:srcRect l="12003" r="34031"/>
          <a:stretch>
            <a:fillRect/>
          </a:stretch>
        </p:blipFill>
        <p:spPr>
          <a:xfrm>
            <a:off x="0" y="2756848"/>
            <a:ext cx="2618096" cy="363855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SC_0169_1.JPG"/>
          <p:cNvPicPr>
            <a:picLocks noChangeAspect="1"/>
          </p:cNvPicPr>
          <p:nvPr/>
        </p:nvPicPr>
        <p:blipFill>
          <a:blip r:embed="rId2" cstate="print"/>
          <a:stretch>
            <a:fillRect/>
          </a:stretch>
        </p:blipFill>
        <p:spPr>
          <a:xfrm>
            <a:off x="457200" y="1143000"/>
            <a:ext cx="2971800" cy="1670880"/>
          </a:xfrm>
          <a:prstGeom prst="rect">
            <a:avLst/>
          </a:prstGeom>
        </p:spPr>
      </p:pic>
      <p:pic>
        <p:nvPicPr>
          <p:cNvPr id="10" name="Picture 9" descr="DSC_0198_1.JPG"/>
          <p:cNvPicPr>
            <a:picLocks noChangeAspect="1"/>
          </p:cNvPicPr>
          <p:nvPr/>
        </p:nvPicPr>
        <p:blipFill>
          <a:blip r:embed="rId3" cstate="print"/>
          <a:stretch>
            <a:fillRect/>
          </a:stretch>
        </p:blipFill>
        <p:spPr>
          <a:xfrm>
            <a:off x="3505200" y="1143001"/>
            <a:ext cx="2981619" cy="1676400"/>
          </a:xfrm>
          <a:prstGeom prst="rect">
            <a:avLst/>
          </a:prstGeom>
        </p:spPr>
      </p:pic>
      <p:pic>
        <p:nvPicPr>
          <p:cNvPr id="11" name="Picture 10" descr="DSC_0180_1.JPG"/>
          <p:cNvPicPr>
            <a:picLocks noChangeAspect="1"/>
          </p:cNvPicPr>
          <p:nvPr/>
        </p:nvPicPr>
        <p:blipFill>
          <a:blip r:embed="rId4" cstate="print"/>
          <a:stretch>
            <a:fillRect/>
          </a:stretch>
        </p:blipFill>
        <p:spPr>
          <a:xfrm>
            <a:off x="457200" y="2895601"/>
            <a:ext cx="2971800" cy="1670880"/>
          </a:xfrm>
          <a:prstGeom prst="rect">
            <a:avLst/>
          </a:prstGeom>
        </p:spPr>
      </p:pic>
      <p:pic>
        <p:nvPicPr>
          <p:cNvPr id="12" name="Picture 11" descr="DSC_0168_1.JPG"/>
          <p:cNvPicPr>
            <a:picLocks noChangeAspect="1"/>
          </p:cNvPicPr>
          <p:nvPr/>
        </p:nvPicPr>
        <p:blipFill>
          <a:blip r:embed="rId5" cstate="print"/>
          <a:stretch>
            <a:fillRect/>
          </a:stretch>
        </p:blipFill>
        <p:spPr>
          <a:xfrm>
            <a:off x="3505199" y="2895600"/>
            <a:ext cx="2981619" cy="1676400"/>
          </a:xfrm>
          <a:prstGeom prst="rect">
            <a:avLst/>
          </a:prstGeom>
        </p:spPr>
      </p:pic>
      <p:sp>
        <p:nvSpPr>
          <p:cNvPr id="14" name="TextBox 13"/>
          <p:cNvSpPr txBox="1"/>
          <p:nvPr/>
        </p:nvSpPr>
        <p:spPr>
          <a:xfrm>
            <a:off x="609600" y="652046"/>
            <a:ext cx="3505200" cy="338554"/>
          </a:xfrm>
          <a:prstGeom prst="rect">
            <a:avLst/>
          </a:prstGeom>
          <a:noFill/>
        </p:spPr>
        <p:txBody>
          <a:bodyPr wrap="square" rtlCol="0">
            <a:spAutoFit/>
          </a:bodyPr>
          <a:lstStyle/>
          <a:p>
            <a:r>
              <a:rPr lang="id-ID" sz="1600" dirty="0" smtClean="0">
                <a:latin typeface="Candara" pitchFamily="34" charset="0"/>
              </a:rPr>
              <a:t>POWER PLANT EXPERIENCE</a:t>
            </a:r>
            <a:endParaRPr lang="en-US" sz="1600" dirty="0">
              <a:latin typeface="Candara" pitchFamily="34" charset="0"/>
            </a:endParaRPr>
          </a:p>
        </p:txBody>
      </p:sp>
      <p:pic>
        <p:nvPicPr>
          <p:cNvPr id="13" name="Picture 12" descr="View depan.jpg"/>
          <p:cNvPicPr>
            <a:picLocks noChangeAspect="1"/>
          </p:cNvPicPr>
          <p:nvPr/>
        </p:nvPicPr>
        <p:blipFill>
          <a:blip r:embed="rId6" cstate="print"/>
          <a:srcRect l="10771" r="2562" b="26667"/>
          <a:stretch>
            <a:fillRect/>
          </a:stretch>
        </p:blipFill>
        <p:spPr>
          <a:xfrm>
            <a:off x="467064" y="4639230"/>
            <a:ext cx="2971800" cy="3352800"/>
          </a:xfrm>
          <a:prstGeom prst="rect">
            <a:avLst/>
          </a:prstGeom>
        </p:spPr>
      </p:pic>
      <p:pic>
        <p:nvPicPr>
          <p:cNvPr id="15" name="Picture 14" descr="DSC_0178_1.JPG"/>
          <p:cNvPicPr>
            <a:picLocks noChangeAspect="1"/>
          </p:cNvPicPr>
          <p:nvPr/>
        </p:nvPicPr>
        <p:blipFill>
          <a:blip r:embed="rId7" cstate="print"/>
          <a:srcRect l="9465" r="1979"/>
          <a:stretch>
            <a:fillRect/>
          </a:stretch>
        </p:blipFill>
        <p:spPr>
          <a:xfrm>
            <a:off x="3507882" y="4639230"/>
            <a:ext cx="2969118" cy="3352800"/>
          </a:xfrm>
          <a:prstGeom prst="rect">
            <a:avLst/>
          </a:prstGeom>
        </p:spPr>
      </p:pic>
      <p:sp>
        <p:nvSpPr>
          <p:cNvPr id="18" name="TextBox 17"/>
          <p:cNvSpPr txBox="1"/>
          <p:nvPr/>
        </p:nvSpPr>
        <p:spPr>
          <a:xfrm>
            <a:off x="381000" y="8001000"/>
            <a:ext cx="1981200" cy="1277273"/>
          </a:xfrm>
          <a:prstGeom prst="rect">
            <a:avLst/>
          </a:prstGeom>
          <a:noFill/>
        </p:spPr>
        <p:txBody>
          <a:bodyPr wrap="square" rtlCol="0">
            <a:spAutoFit/>
          </a:bodyPr>
          <a:lstStyle/>
          <a:p>
            <a:pPr algn="just"/>
            <a:r>
              <a:rPr lang="en-US" sz="1100" dirty="0" smtClean="0">
                <a:latin typeface="Candara" pitchFamily="34" charset="0"/>
              </a:rPr>
              <a:t>Installation </a:t>
            </a:r>
            <a:endParaRPr lang="en-US" sz="1000" dirty="0" smtClean="0">
              <a:latin typeface="Candara" pitchFamily="34" charset="0"/>
            </a:endParaRPr>
          </a:p>
          <a:p>
            <a:pPr algn="just">
              <a:buFont typeface="Arial" pitchFamily="34" charset="0"/>
              <a:buChar char="•"/>
            </a:pPr>
            <a:r>
              <a:rPr lang="en-US" sz="1000" dirty="0" smtClean="0">
                <a:latin typeface="Candara" pitchFamily="34" charset="0"/>
              </a:rPr>
              <a:t> Boiler </a:t>
            </a:r>
          </a:p>
          <a:p>
            <a:pPr algn="just">
              <a:buFont typeface="Arial" pitchFamily="34" charset="0"/>
              <a:buChar char="•"/>
            </a:pPr>
            <a:r>
              <a:rPr lang="en-US" sz="1000" dirty="0" smtClean="0">
                <a:latin typeface="Candara" pitchFamily="34" charset="0"/>
              </a:rPr>
              <a:t> Steam Turbine</a:t>
            </a:r>
          </a:p>
          <a:p>
            <a:pPr algn="just">
              <a:buFont typeface="Arial" pitchFamily="34" charset="0"/>
              <a:buChar char="•"/>
            </a:pPr>
            <a:r>
              <a:rPr lang="en-US" sz="1000" dirty="0" smtClean="0">
                <a:latin typeface="Candara" pitchFamily="34" charset="0"/>
              </a:rPr>
              <a:t> Condenser</a:t>
            </a:r>
          </a:p>
          <a:p>
            <a:pPr algn="just">
              <a:buFont typeface="Arial" pitchFamily="34" charset="0"/>
              <a:buChar char="•"/>
            </a:pPr>
            <a:r>
              <a:rPr lang="en-US" sz="1000" dirty="0" smtClean="0">
                <a:latin typeface="Candara" pitchFamily="34" charset="0"/>
              </a:rPr>
              <a:t> Cooling </a:t>
            </a:r>
            <a:r>
              <a:rPr lang="en-US" sz="1000" dirty="0" smtClean="0">
                <a:latin typeface="Candara" pitchFamily="34" charset="0"/>
              </a:rPr>
              <a:t>tower</a:t>
            </a:r>
            <a:r>
              <a:rPr lang="id-ID" sz="1000" dirty="0" smtClean="0">
                <a:latin typeface="Candara" pitchFamily="34" charset="0"/>
              </a:rPr>
              <a:t>, Piping</a:t>
            </a:r>
            <a:endParaRPr lang="en-US" sz="1000" dirty="0" smtClean="0">
              <a:latin typeface="Candara" pitchFamily="34" charset="0"/>
            </a:endParaRPr>
          </a:p>
          <a:p>
            <a:pPr algn="just"/>
            <a:endParaRPr lang="en-US" sz="1000" dirty="0" smtClean="0">
              <a:latin typeface="Candara" pitchFamily="34" charset="0"/>
            </a:endParaRPr>
          </a:p>
          <a:p>
            <a:pPr algn="just">
              <a:buFont typeface="Arial" pitchFamily="34" charset="0"/>
              <a:buChar char="•"/>
            </a:pPr>
            <a:endParaRPr lang="en-US" sz="1600" dirty="0">
              <a:latin typeface="Candara" pitchFamily="34" charset="0"/>
            </a:endParaRPr>
          </a:p>
        </p:txBody>
      </p:sp>
      <p:sp>
        <p:nvSpPr>
          <p:cNvPr id="19" name="TextBox 18"/>
          <p:cNvSpPr txBox="1"/>
          <p:nvPr/>
        </p:nvSpPr>
        <p:spPr>
          <a:xfrm>
            <a:off x="3418242" y="8011758"/>
            <a:ext cx="2971800" cy="553998"/>
          </a:xfrm>
          <a:prstGeom prst="rect">
            <a:avLst/>
          </a:prstGeom>
          <a:noFill/>
        </p:spPr>
        <p:txBody>
          <a:bodyPr wrap="square" rtlCol="0">
            <a:spAutoFit/>
          </a:bodyPr>
          <a:lstStyle/>
          <a:p>
            <a:pPr algn="just"/>
            <a:r>
              <a:rPr lang="en-US" sz="1000" dirty="0" smtClean="0">
                <a:latin typeface="Candara" pitchFamily="34" charset="0"/>
              </a:rPr>
              <a:t>PT.VENTURINDO ENGINEERING </a:t>
            </a:r>
            <a:r>
              <a:rPr lang="en-US" sz="1000" dirty="0" err="1" smtClean="0">
                <a:latin typeface="Candara" pitchFamily="34" charset="0"/>
              </a:rPr>
              <a:t>i</a:t>
            </a:r>
            <a:r>
              <a:rPr lang="id-ID" sz="1000" dirty="0" smtClean="0">
                <a:latin typeface="Candara" pitchFamily="34" charset="0"/>
              </a:rPr>
              <a:t>nvolved for mechanical works at PLTU 2x3MW PLN Talaud, North-SUlawesi</a:t>
            </a:r>
            <a:endParaRPr lang="en-US" sz="1000" dirty="0">
              <a:latin typeface="Candara"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DSC03665.JPG"/>
          <p:cNvPicPr>
            <a:picLocks noChangeAspect="1"/>
          </p:cNvPicPr>
          <p:nvPr/>
        </p:nvPicPr>
        <p:blipFill>
          <a:blip r:embed="rId2" cstate="print"/>
          <a:srcRect l="14470" t="21212"/>
          <a:stretch>
            <a:fillRect/>
          </a:stretch>
        </p:blipFill>
        <p:spPr>
          <a:xfrm>
            <a:off x="0" y="1752600"/>
            <a:ext cx="3429000" cy="2369017"/>
          </a:xfrm>
          <a:prstGeom prst="rect">
            <a:avLst/>
          </a:prstGeom>
          <a:ln>
            <a:noFill/>
          </a:ln>
          <a:effectLst>
            <a:outerShdw blurRad="292100" dist="139700" dir="2700000" algn="tl" rotWithShape="0">
              <a:srgbClr val="333333">
                <a:alpha val="65000"/>
              </a:srgbClr>
            </a:outerShdw>
          </a:effectLst>
        </p:spPr>
      </p:pic>
      <p:pic>
        <p:nvPicPr>
          <p:cNvPr id="17" name="Picture 16" descr="IMG00273-20110707-1120.jpg"/>
          <p:cNvPicPr>
            <a:picLocks noChangeAspect="1"/>
          </p:cNvPicPr>
          <p:nvPr/>
        </p:nvPicPr>
        <p:blipFill>
          <a:blip r:embed="rId3" cstate="print"/>
          <a:srcRect r="16662" b="15151"/>
          <a:stretch>
            <a:fillRect/>
          </a:stretch>
        </p:blipFill>
        <p:spPr>
          <a:xfrm>
            <a:off x="3469944" y="4155744"/>
            <a:ext cx="3388056" cy="2496312"/>
          </a:xfrm>
          <a:prstGeom prst="rect">
            <a:avLst/>
          </a:prstGeom>
          <a:ln>
            <a:noFill/>
          </a:ln>
          <a:effectLst>
            <a:outerShdw blurRad="292100" dist="139700" dir="2700000" algn="tl" rotWithShape="0">
              <a:srgbClr val="333333">
                <a:alpha val="65000"/>
              </a:srgbClr>
            </a:outerShdw>
          </a:effectLst>
        </p:spPr>
      </p:pic>
      <p:sp>
        <p:nvSpPr>
          <p:cNvPr id="19" name="TextBox 18"/>
          <p:cNvSpPr txBox="1"/>
          <p:nvPr/>
        </p:nvSpPr>
        <p:spPr>
          <a:xfrm>
            <a:off x="381000" y="6781801"/>
            <a:ext cx="2514600" cy="2092881"/>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000" dirty="0" smtClean="0">
                <a:solidFill>
                  <a:schemeClr val="tx1"/>
                </a:solidFill>
                <a:latin typeface="Candara" pitchFamily="34" charset="0"/>
              </a:rPr>
              <a:t>Biomass </a:t>
            </a:r>
            <a:r>
              <a:rPr lang="id-ID" sz="1000" dirty="0" smtClean="0">
                <a:solidFill>
                  <a:schemeClr val="tx1"/>
                </a:solidFill>
                <a:latin typeface="Candara" pitchFamily="34" charset="0"/>
              </a:rPr>
              <a:t>P</a:t>
            </a:r>
            <a:r>
              <a:rPr lang="en-US" sz="1000" dirty="0" err="1" smtClean="0">
                <a:solidFill>
                  <a:schemeClr val="tx1"/>
                </a:solidFill>
                <a:latin typeface="Candara" pitchFamily="34" charset="0"/>
              </a:rPr>
              <a:t>ower</a:t>
            </a:r>
            <a:r>
              <a:rPr lang="en-US" sz="1000" dirty="0" smtClean="0">
                <a:solidFill>
                  <a:schemeClr val="tx1"/>
                </a:solidFill>
                <a:latin typeface="Candara" pitchFamily="34" charset="0"/>
              </a:rPr>
              <a:t> </a:t>
            </a:r>
            <a:r>
              <a:rPr lang="id-ID" sz="1000" dirty="0" smtClean="0">
                <a:solidFill>
                  <a:schemeClr val="tx1"/>
                </a:solidFill>
                <a:latin typeface="Candara" pitchFamily="34" charset="0"/>
              </a:rPr>
              <a:t>P</a:t>
            </a:r>
            <a:r>
              <a:rPr lang="en-US" sz="1000" dirty="0" err="1" smtClean="0">
                <a:solidFill>
                  <a:schemeClr val="tx1"/>
                </a:solidFill>
                <a:latin typeface="Candara" pitchFamily="34" charset="0"/>
              </a:rPr>
              <a:t>lant</a:t>
            </a:r>
            <a:r>
              <a:rPr lang="en-US" sz="1000" dirty="0" smtClean="0">
                <a:solidFill>
                  <a:schemeClr val="tx1"/>
                </a:solidFill>
                <a:latin typeface="Candara" pitchFamily="34" charset="0"/>
              </a:rPr>
              <a:t> 2x2 MW Bengkulu</a:t>
            </a:r>
            <a:endParaRPr lang="id-ID" sz="1000" dirty="0" smtClean="0">
              <a:solidFill>
                <a:schemeClr val="tx1"/>
              </a:solidFill>
              <a:latin typeface="Candara" pitchFamily="34" charset="0"/>
            </a:endParaRPr>
          </a:p>
          <a:p>
            <a:r>
              <a:rPr lang="id-ID" sz="1000" dirty="0" smtClean="0">
                <a:solidFill>
                  <a:schemeClr val="tx1"/>
                </a:solidFill>
                <a:latin typeface="Candara" pitchFamily="34" charset="0"/>
              </a:rPr>
              <a:t>PT.Pamor Ganda</a:t>
            </a:r>
          </a:p>
          <a:p>
            <a:endParaRPr lang="id-ID" sz="1000" dirty="0" smtClean="0">
              <a:solidFill>
                <a:schemeClr val="tx1"/>
              </a:solidFill>
              <a:latin typeface="Candara" pitchFamily="34" charset="0"/>
            </a:endParaRPr>
          </a:p>
          <a:p>
            <a:r>
              <a:rPr lang="id-ID" sz="1000" dirty="0" smtClean="0">
                <a:solidFill>
                  <a:schemeClr val="tx1"/>
                </a:solidFill>
                <a:latin typeface="Candara" pitchFamily="34" charset="0"/>
              </a:rPr>
              <a:t>Power Plant 1,8 MW Cikampek</a:t>
            </a:r>
          </a:p>
          <a:p>
            <a:r>
              <a:rPr lang="id-ID" sz="1000" dirty="0" smtClean="0">
                <a:solidFill>
                  <a:schemeClr val="tx1"/>
                </a:solidFill>
                <a:latin typeface="Candara" pitchFamily="34" charset="0"/>
              </a:rPr>
              <a:t>PT.Indo Raya Kimia</a:t>
            </a:r>
            <a:endParaRPr lang="en-US" sz="1000" dirty="0" smtClean="0">
              <a:solidFill>
                <a:schemeClr val="tx1"/>
              </a:solidFill>
              <a:latin typeface="Candara" pitchFamily="34" charset="0"/>
            </a:endParaRPr>
          </a:p>
          <a:p>
            <a:endParaRPr lang="id-ID" sz="1000" dirty="0" smtClean="0">
              <a:solidFill>
                <a:schemeClr val="tx1"/>
              </a:solidFill>
              <a:latin typeface="Candara" pitchFamily="34" charset="0"/>
            </a:endParaRPr>
          </a:p>
          <a:p>
            <a:r>
              <a:rPr lang="en-US" sz="1000" dirty="0" smtClean="0">
                <a:solidFill>
                  <a:schemeClr val="tx1"/>
                </a:solidFill>
                <a:latin typeface="Candara" pitchFamily="34" charset="0"/>
              </a:rPr>
              <a:t>Biomass </a:t>
            </a:r>
            <a:r>
              <a:rPr lang="id-ID" sz="1000" dirty="0" smtClean="0">
                <a:solidFill>
                  <a:schemeClr val="tx1"/>
                </a:solidFill>
                <a:latin typeface="Candara" pitchFamily="34" charset="0"/>
              </a:rPr>
              <a:t>P</a:t>
            </a:r>
            <a:r>
              <a:rPr lang="en-US" sz="1000" dirty="0" err="1" smtClean="0">
                <a:solidFill>
                  <a:schemeClr val="tx1"/>
                </a:solidFill>
                <a:latin typeface="Candara" pitchFamily="34" charset="0"/>
              </a:rPr>
              <a:t>ower</a:t>
            </a:r>
            <a:r>
              <a:rPr lang="en-US" sz="1000" dirty="0" smtClean="0">
                <a:solidFill>
                  <a:schemeClr val="tx1"/>
                </a:solidFill>
                <a:latin typeface="Candara" pitchFamily="34" charset="0"/>
              </a:rPr>
              <a:t> </a:t>
            </a:r>
            <a:r>
              <a:rPr lang="id-ID" sz="1000" dirty="0" smtClean="0">
                <a:solidFill>
                  <a:schemeClr val="tx1"/>
                </a:solidFill>
                <a:latin typeface="Candara" pitchFamily="34" charset="0"/>
              </a:rPr>
              <a:t>P</a:t>
            </a:r>
            <a:r>
              <a:rPr lang="en-US" sz="1000" dirty="0" err="1" smtClean="0">
                <a:solidFill>
                  <a:schemeClr val="tx1"/>
                </a:solidFill>
                <a:latin typeface="Candara" pitchFamily="34" charset="0"/>
              </a:rPr>
              <a:t>lant</a:t>
            </a:r>
            <a:r>
              <a:rPr lang="en-US" sz="1000" dirty="0" smtClean="0">
                <a:solidFill>
                  <a:schemeClr val="tx1"/>
                </a:solidFill>
                <a:latin typeface="Candara" pitchFamily="34" charset="0"/>
              </a:rPr>
              <a:t> </a:t>
            </a:r>
            <a:r>
              <a:rPr lang="id-ID" sz="1000" dirty="0" smtClean="0">
                <a:solidFill>
                  <a:schemeClr val="tx1"/>
                </a:solidFill>
                <a:latin typeface="Candara" pitchFamily="34" charset="0"/>
              </a:rPr>
              <a:t>2 MW Kal Tim</a:t>
            </a:r>
          </a:p>
          <a:p>
            <a:r>
              <a:rPr lang="id-ID" sz="1000" dirty="0" smtClean="0">
                <a:solidFill>
                  <a:schemeClr val="tx1"/>
                </a:solidFill>
                <a:latin typeface="Candara" pitchFamily="34" charset="0"/>
              </a:rPr>
              <a:t>PT.Swakarsa</a:t>
            </a:r>
          </a:p>
          <a:p>
            <a:endParaRPr lang="id-ID" sz="1000" dirty="0" smtClean="0">
              <a:solidFill>
                <a:schemeClr val="tx1"/>
              </a:solidFill>
              <a:latin typeface="Candara" pitchFamily="34" charset="0"/>
            </a:endParaRPr>
          </a:p>
          <a:p>
            <a:r>
              <a:rPr lang="en-US" sz="1000" dirty="0" smtClean="0">
                <a:solidFill>
                  <a:schemeClr val="tx1"/>
                </a:solidFill>
                <a:latin typeface="Candara" pitchFamily="34" charset="0"/>
              </a:rPr>
              <a:t>Biomass </a:t>
            </a:r>
            <a:r>
              <a:rPr lang="id-ID" sz="1000" dirty="0" smtClean="0">
                <a:solidFill>
                  <a:schemeClr val="tx1"/>
                </a:solidFill>
                <a:latin typeface="Candara" pitchFamily="34" charset="0"/>
              </a:rPr>
              <a:t>P</a:t>
            </a:r>
            <a:r>
              <a:rPr lang="en-US" sz="1000" dirty="0" err="1" smtClean="0">
                <a:solidFill>
                  <a:schemeClr val="tx1"/>
                </a:solidFill>
                <a:latin typeface="Candara" pitchFamily="34" charset="0"/>
              </a:rPr>
              <a:t>ower</a:t>
            </a:r>
            <a:r>
              <a:rPr lang="en-US" sz="1000" dirty="0" smtClean="0">
                <a:solidFill>
                  <a:schemeClr val="tx1"/>
                </a:solidFill>
                <a:latin typeface="Candara" pitchFamily="34" charset="0"/>
              </a:rPr>
              <a:t> </a:t>
            </a:r>
            <a:r>
              <a:rPr lang="id-ID" sz="1000" dirty="0" smtClean="0">
                <a:solidFill>
                  <a:schemeClr val="tx1"/>
                </a:solidFill>
                <a:latin typeface="Candara" pitchFamily="34" charset="0"/>
              </a:rPr>
              <a:t>P</a:t>
            </a:r>
            <a:r>
              <a:rPr lang="en-US" sz="1000" dirty="0" err="1" smtClean="0">
                <a:solidFill>
                  <a:schemeClr val="tx1"/>
                </a:solidFill>
                <a:latin typeface="Candara" pitchFamily="34" charset="0"/>
              </a:rPr>
              <a:t>lant</a:t>
            </a:r>
            <a:r>
              <a:rPr lang="en-US" sz="1000" dirty="0" smtClean="0">
                <a:solidFill>
                  <a:schemeClr val="tx1"/>
                </a:solidFill>
                <a:latin typeface="Candara" pitchFamily="34" charset="0"/>
              </a:rPr>
              <a:t> 2x</a:t>
            </a:r>
            <a:r>
              <a:rPr lang="id-ID" sz="1000" dirty="0" smtClean="0">
                <a:solidFill>
                  <a:schemeClr val="tx1"/>
                </a:solidFill>
                <a:latin typeface="Candara" pitchFamily="34" charset="0"/>
              </a:rPr>
              <a:t>3,5</a:t>
            </a:r>
            <a:r>
              <a:rPr lang="en-US" sz="1000" dirty="0" smtClean="0">
                <a:solidFill>
                  <a:schemeClr val="tx1"/>
                </a:solidFill>
                <a:latin typeface="Candara" pitchFamily="34" charset="0"/>
              </a:rPr>
              <a:t> MW </a:t>
            </a:r>
            <a:r>
              <a:rPr lang="id-ID" sz="1000" dirty="0" smtClean="0">
                <a:solidFill>
                  <a:schemeClr val="tx1"/>
                </a:solidFill>
                <a:latin typeface="Candara" pitchFamily="34" charset="0"/>
              </a:rPr>
              <a:t>Medan</a:t>
            </a:r>
          </a:p>
          <a:p>
            <a:r>
              <a:rPr lang="id-ID" sz="1000" dirty="0" smtClean="0">
                <a:solidFill>
                  <a:schemeClr val="tx1"/>
                </a:solidFill>
                <a:latin typeface="Candara" pitchFamily="34" charset="0"/>
              </a:rPr>
              <a:t>PT.PN III Sei Mangke, Medan</a:t>
            </a:r>
            <a:endParaRPr lang="en-US" sz="1000" dirty="0" smtClean="0">
              <a:solidFill>
                <a:schemeClr val="tx1"/>
              </a:solidFill>
              <a:latin typeface="Candara" pitchFamily="34" charset="0"/>
            </a:endParaRPr>
          </a:p>
          <a:p>
            <a:endParaRPr lang="en-US" sz="1000" dirty="0" smtClean="0">
              <a:solidFill>
                <a:schemeClr val="tx1"/>
              </a:solidFill>
              <a:latin typeface="Agency FB" pitchFamily="34" charset="0"/>
            </a:endParaRPr>
          </a:p>
          <a:p>
            <a:endParaRPr lang="en-US" sz="1000" dirty="0">
              <a:solidFill>
                <a:schemeClr val="tx1"/>
              </a:solidFill>
              <a:latin typeface="Agency FB" pitchFamily="34" charset="0"/>
            </a:endParaRPr>
          </a:p>
        </p:txBody>
      </p:sp>
      <p:pic>
        <p:nvPicPr>
          <p:cNvPr id="22" name="Picture 21" descr="CIMG0371.JPG"/>
          <p:cNvPicPr>
            <a:picLocks noChangeAspect="1"/>
          </p:cNvPicPr>
          <p:nvPr/>
        </p:nvPicPr>
        <p:blipFill>
          <a:blip r:embed="rId4" cstate="print"/>
          <a:srcRect l="4582" r="8009" b="5950"/>
          <a:stretch>
            <a:fillRect/>
          </a:stretch>
        </p:blipFill>
        <p:spPr>
          <a:xfrm>
            <a:off x="0" y="4163704"/>
            <a:ext cx="3429000" cy="2459708"/>
          </a:xfrm>
          <a:prstGeom prst="rect">
            <a:avLst/>
          </a:prstGeom>
          <a:ln>
            <a:noFill/>
          </a:ln>
          <a:effectLst>
            <a:outerShdw blurRad="292100" dist="139700" dir="2700000" algn="tl" rotWithShape="0">
              <a:srgbClr val="333333">
                <a:alpha val="65000"/>
              </a:srgbClr>
            </a:outerShdw>
          </a:effectLst>
        </p:spPr>
      </p:pic>
      <p:sp>
        <p:nvSpPr>
          <p:cNvPr id="11" name="TextBox 10"/>
          <p:cNvSpPr txBox="1"/>
          <p:nvPr/>
        </p:nvSpPr>
        <p:spPr>
          <a:xfrm>
            <a:off x="609600" y="652046"/>
            <a:ext cx="3505200" cy="338554"/>
          </a:xfrm>
          <a:prstGeom prst="rect">
            <a:avLst/>
          </a:prstGeom>
          <a:noFill/>
        </p:spPr>
        <p:txBody>
          <a:bodyPr wrap="square" rtlCol="0">
            <a:spAutoFit/>
          </a:bodyPr>
          <a:lstStyle/>
          <a:p>
            <a:r>
              <a:rPr lang="id-ID" sz="1600" dirty="0" smtClean="0">
                <a:latin typeface="Candara" pitchFamily="34" charset="0"/>
              </a:rPr>
              <a:t>POWER PLANT EXPERIENCE</a:t>
            </a:r>
            <a:endParaRPr lang="en-US" sz="1600" dirty="0">
              <a:latin typeface="Candara" pitchFamily="34" charset="0"/>
            </a:endParaRPr>
          </a:p>
        </p:txBody>
      </p:sp>
      <p:pic>
        <p:nvPicPr>
          <p:cNvPr id="5122" name="Picture 2" descr="E:\Didik\A POWER PLANT PROJECT\COMPANY\INDORAYA\photo\image_00067.jpg"/>
          <p:cNvPicPr>
            <a:picLocks noChangeAspect="1" noChangeArrowheads="1"/>
          </p:cNvPicPr>
          <p:nvPr/>
        </p:nvPicPr>
        <p:blipFill>
          <a:blip r:embed="rId5" cstate="print"/>
          <a:srcRect r="13725" b="18954"/>
          <a:stretch>
            <a:fillRect/>
          </a:stretch>
        </p:blipFill>
        <p:spPr bwMode="auto">
          <a:xfrm>
            <a:off x="3477904" y="1752600"/>
            <a:ext cx="3380096" cy="23622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152400" y="6324600"/>
            <a:ext cx="3124200" cy="27699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dirty="0" smtClean="0">
                <a:solidFill>
                  <a:schemeClr val="tx1"/>
                </a:solidFill>
                <a:latin typeface="Candara" pitchFamily="34" charset="0"/>
              </a:rPr>
              <a:t>Biomass power plant </a:t>
            </a:r>
            <a:r>
              <a:rPr lang="id-ID" sz="1200" dirty="0" smtClean="0">
                <a:solidFill>
                  <a:schemeClr val="tx1"/>
                </a:solidFill>
                <a:latin typeface="Candara" pitchFamily="34" charset="0"/>
              </a:rPr>
              <a:t>3MW Sampoerna Agro</a:t>
            </a:r>
            <a:endParaRPr lang="en-US" sz="1200" dirty="0">
              <a:solidFill>
                <a:schemeClr val="tx1"/>
              </a:solidFill>
              <a:latin typeface="Candara" pitchFamily="34" charset="0"/>
            </a:endParaRPr>
          </a:p>
        </p:txBody>
      </p:sp>
      <p:pic>
        <p:nvPicPr>
          <p:cNvPr id="11" name="Picture 10" descr="IMG_20141015_065612.jpg"/>
          <p:cNvPicPr>
            <a:picLocks noChangeAspect="1"/>
          </p:cNvPicPr>
          <p:nvPr/>
        </p:nvPicPr>
        <p:blipFill>
          <a:blip r:embed="rId2" cstate="print"/>
          <a:stretch>
            <a:fillRect/>
          </a:stretch>
        </p:blipFill>
        <p:spPr>
          <a:xfrm>
            <a:off x="228600" y="1714500"/>
            <a:ext cx="3124200" cy="2341993"/>
          </a:xfrm>
          <a:prstGeom prst="rect">
            <a:avLst/>
          </a:prstGeom>
        </p:spPr>
      </p:pic>
      <p:pic>
        <p:nvPicPr>
          <p:cNvPr id="12" name="Picture 11" descr="DSC_0043_3.JPG"/>
          <p:cNvPicPr>
            <a:picLocks noChangeAspect="1"/>
          </p:cNvPicPr>
          <p:nvPr/>
        </p:nvPicPr>
        <p:blipFill>
          <a:blip r:embed="rId3" cstate="print"/>
          <a:srcRect l="12877" r="8016"/>
          <a:stretch>
            <a:fillRect/>
          </a:stretch>
        </p:blipFill>
        <p:spPr>
          <a:xfrm>
            <a:off x="3429000" y="1743075"/>
            <a:ext cx="3276600" cy="2328843"/>
          </a:xfrm>
          <a:prstGeom prst="rect">
            <a:avLst/>
          </a:prstGeom>
        </p:spPr>
      </p:pic>
      <p:pic>
        <p:nvPicPr>
          <p:cNvPr id="13" name="Picture 12" descr="DSC_0044_3.JPG"/>
          <p:cNvPicPr>
            <a:picLocks noChangeAspect="1"/>
          </p:cNvPicPr>
          <p:nvPr/>
        </p:nvPicPr>
        <p:blipFill>
          <a:blip r:embed="rId4" cstate="print"/>
          <a:srcRect r="8889"/>
          <a:stretch>
            <a:fillRect/>
          </a:stretch>
        </p:blipFill>
        <p:spPr>
          <a:xfrm>
            <a:off x="228600" y="4267200"/>
            <a:ext cx="3124200" cy="1927938"/>
          </a:xfrm>
          <a:prstGeom prst="rect">
            <a:avLst/>
          </a:prstGeom>
        </p:spPr>
      </p:pic>
      <p:pic>
        <p:nvPicPr>
          <p:cNvPr id="14" name="Picture 13" descr="DSC_0047_1.JPG"/>
          <p:cNvPicPr>
            <a:picLocks noChangeAspect="1"/>
          </p:cNvPicPr>
          <p:nvPr/>
        </p:nvPicPr>
        <p:blipFill>
          <a:blip r:embed="rId5" cstate="print"/>
          <a:stretch>
            <a:fillRect/>
          </a:stretch>
        </p:blipFill>
        <p:spPr>
          <a:xfrm>
            <a:off x="3429000" y="4267200"/>
            <a:ext cx="3276600" cy="1918452"/>
          </a:xfrm>
          <a:prstGeom prst="rect">
            <a:avLst/>
          </a:prstGeom>
        </p:spPr>
      </p:pic>
      <p:pic>
        <p:nvPicPr>
          <p:cNvPr id="8" name="Picture 7" descr="IMG_20141015_065612.jpg"/>
          <p:cNvPicPr>
            <a:picLocks noChangeAspect="1"/>
          </p:cNvPicPr>
          <p:nvPr/>
        </p:nvPicPr>
        <p:blipFill>
          <a:blip r:embed="rId2" cstate="print"/>
          <a:stretch>
            <a:fillRect/>
          </a:stretch>
        </p:blipFill>
        <p:spPr>
          <a:xfrm>
            <a:off x="228600" y="1752600"/>
            <a:ext cx="3124200" cy="2341993"/>
          </a:xfrm>
          <a:prstGeom prst="rect">
            <a:avLst/>
          </a:prstGeom>
        </p:spPr>
      </p:pic>
      <p:sp>
        <p:nvSpPr>
          <p:cNvPr id="9" name="TextBox 8"/>
          <p:cNvSpPr txBox="1"/>
          <p:nvPr/>
        </p:nvSpPr>
        <p:spPr>
          <a:xfrm>
            <a:off x="609600" y="652046"/>
            <a:ext cx="3505200" cy="338554"/>
          </a:xfrm>
          <a:prstGeom prst="rect">
            <a:avLst/>
          </a:prstGeom>
          <a:noFill/>
        </p:spPr>
        <p:txBody>
          <a:bodyPr wrap="square" rtlCol="0">
            <a:spAutoFit/>
          </a:bodyPr>
          <a:lstStyle/>
          <a:p>
            <a:r>
              <a:rPr lang="id-ID" sz="1600" dirty="0" smtClean="0">
                <a:latin typeface="Candara" pitchFamily="34" charset="0"/>
              </a:rPr>
              <a:t>POWER PLANT EXPERIENCE</a:t>
            </a:r>
            <a:endParaRPr lang="en-US" sz="1600" dirty="0">
              <a:latin typeface="Candara"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MG03012-20140214-0058.jpg"/>
          <p:cNvPicPr>
            <a:picLocks noChangeAspect="1"/>
          </p:cNvPicPr>
          <p:nvPr/>
        </p:nvPicPr>
        <p:blipFill>
          <a:blip r:embed="rId2" cstate="print"/>
          <a:stretch>
            <a:fillRect/>
          </a:stretch>
        </p:blipFill>
        <p:spPr>
          <a:xfrm>
            <a:off x="152400" y="1789671"/>
            <a:ext cx="3048000" cy="2286000"/>
          </a:xfrm>
          <a:prstGeom prst="rect">
            <a:avLst/>
          </a:prstGeom>
        </p:spPr>
      </p:pic>
      <p:pic>
        <p:nvPicPr>
          <p:cNvPr id="2050" name="Picture 2" descr="E:\Didik\A POWER PLANT PROJECT\COMPANY\DUNLOP\101.jpg"/>
          <p:cNvPicPr>
            <a:picLocks noChangeAspect="1" noChangeArrowheads="1"/>
          </p:cNvPicPr>
          <p:nvPr/>
        </p:nvPicPr>
        <p:blipFill>
          <a:blip r:embed="rId3" cstate="print"/>
          <a:srcRect l="2326" r="3097" b="22558"/>
          <a:stretch>
            <a:fillRect/>
          </a:stretch>
        </p:blipFill>
        <p:spPr bwMode="auto">
          <a:xfrm>
            <a:off x="57209" y="5105400"/>
            <a:ext cx="4590991" cy="2819400"/>
          </a:xfrm>
          <a:prstGeom prst="rect">
            <a:avLst/>
          </a:prstGeom>
          <a:noFill/>
        </p:spPr>
      </p:pic>
      <p:pic>
        <p:nvPicPr>
          <p:cNvPr id="2051" name="Picture 3" descr="E:\Didik\A POWER PLANT PROJECT\COMPANY\DUNLOP\087.jpg"/>
          <p:cNvPicPr>
            <a:picLocks noChangeAspect="1" noChangeArrowheads="1"/>
          </p:cNvPicPr>
          <p:nvPr/>
        </p:nvPicPr>
        <p:blipFill>
          <a:blip r:embed="rId4" cstate="print"/>
          <a:srcRect/>
          <a:stretch>
            <a:fillRect/>
          </a:stretch>
        </p:blipFill>
        <p:spPr bwMode="auto">
          <a:xfrm>
            <a:off x="4722342" y="5105400"/>
            <a:ext cx="2057400" cy="1543050"/>
          </a:xfrm>
          <a:prstGeom prst="rect">
            <a:avLst/>
          </a:prstGeom>
          <a:noFill/>
        </p:spPr>
      </p:pic>
      <p:pic>
        <p:nvPicPr>
          <p:cNvPr id="2052" name="Picture 4" descr="E:\Didik\A POWER PLANT PROJECT\COMPANY\DUNLOP\096.jpg"/>
          <p:cNvPicPr>
            <a:picLocks noChangeAspect="1" noChangeArrowheads="1"/>
          </p:cNvPicPr>
          <p:nvPr/>
        </p:nvPicPr>
        <p:blipFill>
          <a:blip r:embed="rId5" cstate="print"/>
          <a:srcRect b="25926"/>
          <a:stretch>
            <a:fillRect/>
          </a:stretch>
        </p:blipFill>
        <p:spPr bwMode="auto">
          <a:xfrm>
            <a:off x="4724400" y="6781800"/>
            <a:ext cx="2057400" cy="1143000"/>
          </a:xfrm>
          <a:prstGeom prst="rect">
            <a:avLst/>
          </a:prstGeom>
          <a:noFill/>
        </p:spPr>
      </p:pic>
      <p:sp>
        <p:nvSpPr>
          <p:cNvPr id="9" name="TextBox 8"/>
          <p:cNvSpPr txBox="1"/>
          <p:nvPr/>
        </p:nvSpPr>
        <p:spPr>
          <a:xfrm>
            <a:off x="152400" y="7973705"/>
            <a:ext cx="2438400" cy="1077218"/>
          </a:xfrm>
          <a:prstGeom prst="rect">
            <a:avLst/>
          </a:prstGeom>
          <a:noFill/>
        </p:spPr>
        <p:txBody>
          <a:bodyPr wrap="square" rtlCol="0">
            <a:spAutoFit/>
          </a:bodyPr>
          <a:lstStyle/>
          <a:p>
            <a:pPr algn="just"/>
            <a:r>
              <a:rPr lang="id-ID" sz="1100" dirty="0" smtClean="0">
                <a:latin typeface="Candara" pitchFamily="34" charset="0"/>
              </a:rPr>
              <a:t>KAWASAKI Gas Turbine 5,7MW completed with Heat Recovery Boiler </a:t>
            </a:r>
            <a:endParaRPr lang="en-US" sz="1100" dirty="0" smtClean="0">
              <a:latin typeface="Candara" pitchFamily="34" charset="0"/>
            </a:endParaRPr>
          </a:p>
          <a:p>
            <a:pPr algn="just"/>
            <a:endParaRPr lang="en-US" sz="1400" dirty="0" smtClean="0">
              <a:latin typeface="Candara" pitchFamily="34" charset="0"/>
            </a:endParaRPr>
          </a:p>
          <a:p>
            <a:pPr algn="just"/>
            <a:endParaRPr lang="en-US" sz="1400" dirty="0" smtClean="0">
              <a:latin typeface="Candara" pitchFamily="34" charset="0"/>
            </a:endParaRPr>
          </a:p>
          <a:p>
            <a:pPr algn="just"/>
            <a:endParaRPr lang="en-US" sz="1400" dirty="0" smtClean="0">
              <a:latin typeface="Candara" pitchFamily="34" charset="0"/>
            </a:endParaRPr>
          </a:p>
        </p:txBody>
      </p:sp>
      <p:pic>
        <p:nvPicPr>
          <p:cNvPr id="2053" name="Picture 5"/>
          <p:cNvPicPr>
            <a:picLocks noChangeAspect="1" noChangeArrowheads="1"/>
          </p:cNvPicPr>
          <p:nvPr/>
        </p:nvPicPr>
        <p:blipFill>
          <a:blip r:embed="rId6" cstate="print"/>
          <a:srcRect l="31625" t="30208" r="30308" b="20345"/>
          <a:stretch>
            <a:fillRect/>
          </a:stretch>
        </p:blipFill>
        <p:spPr bwMode="auto">
          <a:xfrm>
            <a:off x="3276600" y="1752600"/>
            <a:ext cx="3234612" cy="2362200"/>
          </a:xfrm>
          <a:prstGeom prst="rect">
            <a:avLst/>
          </a:prstGeom>
          <a:noFill/>
          <a:ln w="9525">
            <a:noFill/>
            <a:miter lim="800000"/>
            <a:headEnd/>
            <a:tailEnd/>
          </a:ln>
        </p:spPr>
      </p:pic>
      <p:sp>
        <p:nvSpPr>
          <p:cNvPr id="11" name="TextBox 10"/>
          <p:cNvSpPr txBox="1"/>
          <p:nvPr/>
        </p:nvSpPr>
        <p:spPr>
          <a:xfrm>
            <a:off x="76200" y="4114800"/>
            <a:ext cx="2438400" cy="907941"/>
          </a:xfrm>
          <a:prstGeom prst="rect">
            <a:avLst/>
          </a:prstGeom>
          <a:noFill/>
        </p:spPr>
        <p:txBody>
          <a:bodyPr wrap="square" rtlCol="0">
            <a:spAutoFit/>
          </a:bodyPr>
          <a:lstStyle/>
          <a:p>
            <a:pPr algn="just"/>
            <a:r>
              <a:rPr lang="id-ID" sz="1100" dirty="0" smtClean="0">
                <a:latin typeface="Candara" pitchFamily="34" charset="0"/>
              </a:rPr>
              <a:t>GE Jenbacher 2x1000KW </a:t>
            </a:r>
            <a:endParaRPr lang="en-US" sz="1100" dirty="0" smtClean="0">
              <a:latin typeface="Candara" pitchFamily="34" charset="0"/>
            </a:endParaRPr>
          </a:p>
          <a:p>
            <a:pPr algn="just"/>
            <a:endParaRPr lang="en-US" sz="1400" dirty="0" smtClean="0">
              <a:latin typeface="Candara" pitchFamily="34" charset="0"/>
            </a:endParaRPr>
          </a:p>
          <a:p>
            <a:pPr algn="just"/>
            <a:endParaRPr lang="en-US" sz="1400" dirty="0" smtClean="0">
              <a:latin typeface="Candara" pitchFamily="34" charset="0"/>
            </a:endParaRPr>
          </a:p>
          <a:p>
            <a:pPr algn="just"/>
            <a:endParaRPr lang="en-US" sz="1400" dirty="0" smtClean="0">
              <a:latin typeface="Candara" pitchFamily="34" charset="0"/>
            </a:endParaRPr>
          </a:p>
        </p:txBody>
      </p:sp>
      <p:sp>
        <p:nvSpPr>
          <p:cNvPr id="12" name="TextBox 11"/>
          <p:cNvSpPr txBox="1"/>
          <p:nvPr/>
        </p:nvSpPr>
        <p:spPr>
          <a:xfrm>
            <a:off x="609600" y="652046"/>
            <a:ext cx="3505200" cy="338554"/>
          </a:xfrm>
          <a:prstGeom prst="rect">
            <a:avLst/>
          </a:prstGeom>
          <a:noFill/>
        </p:spPr>
        <p:txBody>
          <a:bodyPr wrap="square" rtlCol="0">
            <a:spAutoFit/>
          </a:bodyPr>
          <a:lstStyle/>
          <a:p>
            <a:r>
              <a:rPr lang="id-ID" sz="1600" dirty="0" smtClean="0">
                <a:latin typeface="Candara" pitchFamily="34" charset="0"/>
              </a:rPr>
              <a:t>GAS ENGINE, GAS TURBINE</a:t>
            </a:r>
            <a:endParaRPr lang="en-US" sz="1600" dirty="0">
              <a:latin typeface="Candara"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5800" y="914400"/>
            <a:ext cx="3810000" cy="400110"/>
          </a:xfrm>
          <a:prstGeom prst="rect">
            <a:avLst/>
          </a:prstGeom>
          <a:noFill/>
        </p:spPr>
        <p:txBody>
          <a:bodyPr wrap="square" rtlCol="0">
            <a:spAutoFit/>
          </a:bodyPr>
          <a:lstStyle/>
          <a:p>
            <a:r>
              <a:rPr lang="en-US" sz="2000" dirty="0" smtClean="0">
                <a:latin typeface="Candara" pitchFamily="34" charset="0"/>
              </a:rPr>
              <a:t>Micro Hydro Power</a:t>
            </a:r>
            <a:endParaRPr lang="en-US" sz="2000" dirty="0">
              <a:latin typeface="Candara" pitchFamily="34" charset="0"/>
            </a:endParaRPr>
          </a:p>
        </p:txBody>
      </p:sp>
      <p:pic>
        <p:nvPicPr>
          <p:cNvPr id="11" name="Picture 10" descr="IMG00326-20110725-0034.jpg"/>
          <p:cNvPicPr>
            <a:picLocks noChangeAspect="1"/>
          </p:cNvPicPr>
          <p:nvPr/>
        </p:nvPicPr>
        <p:blipFill>
          <a:blip r:embed="rId2" cstate="print"/>
          <a:stretch>
            <a:fillRect/>
          </a:stretch>
        </p:blipFill>
        <p:spPr>
          <a:xfrm>
            <a:off x="2667000" y="2763012"/>
            <a:ext cx="4114800" cy="3086100"/>
          </a:xfrm>
          <a:prstGeom prst="rect">
            <a:avLst/>
          </a:prstGeom>
        </p:spPr>
      </p:pic>
      <p:pic>
        <p:nvPicPr>
          <p:cNvPr id="12" name="Picture 11" descr="IMG01282-20120319-1757.jpg"/>
          <p:cNvPicPr>
            <a:picLocks noChangeAspect="1"/>
          </p:cNvPicPr>
          <p:nvPr/>
        </p:nvPicPr>
        <p:blipFill>
          <a:blip r:embed="rId3" cstate="print"/>
          <a:srcRect r="41875"/>
          <a:stretch>
            <a:fillRect/>
          </a:stretch>
        </p:blipFill>
        <p:spPr>
          <a:xfrm>
            <a:off x="94487" y="2740152"/>
            <a:ext cx="2423617" cy="3127248"/>
          </a:xfrm>
          <a:prstGeom prst="rect">
            <a:avLst/>
          </a:prstGeom>
        </p:spPr>
      </p:pic>
      <p:sp>
        <p:nvSpPr>
          <p:cNvPr id="13" name="TextBox 12"/>
          <p:cNvSpPr txBox="1"/>
          <p:nvPr/>
        </p:nvSpPr>
        <p:spPr>
          <a:xfrm>
            <a:off x="2590800" y="6096000"/>
            <a:ext cx="3352800" cy="2369880"/>
          </a:xfrm>
          <a:prstGeom prst="rect">
            <a:avLst/>
          </a:prstGeom>
          <a:noFill/>
        </p:spPr>
        <p:txBody>
          <a:bodyPr wrap="square" rtlCol="0">
            <a:spAutoFit/>
          </a:bodyPr>
          <a:lstStyle/>
          <a:p>
            <a:pPr algn="just"/>
            <a:r>
              <a:rPr lang="en-US" sz="1200" dirty="0" smtClean="0">
                <a:latin typeface="Candara" pitchFamily="34" charset="0"/>
              </a:rPr>
              <a:t>PLTMH </a:t>
            </a:r>
          </a:p>
          <a:p>
            <a:pPr algn="just"/>
            <a:endParaRPr lang="en-US" sz="1200" dirty="0" smtClean="0">
              <a:latin typeface="Candara" pitchFamily="34" charset="0"/>
            </a:endParaRPr>
          </a:p>
          <a:p>
            <a:pPr algn="just"/>
            <a:r>
              <a:rPr lang="en-US" sz="1200" dirty="0" smtClean="0">
                <a:latin typeface="Candara" pitchFamily="34" charset="0"/>
              </a:rPr>
              <a:t>Micro hydro construction :</a:t>
            </a:r>
          </a:p>
          <a:p>
            <a:pPr algn="just">
              <a:buFont typeface="Arial" pitchFamily="34" charset="0"/>
              <a:buChar char="•"/>
            </a:pPr>
            <a:r>
              <a:rPr lang="en-US" sz="1200" dirty="0" smtClean="0">
                <a:latin typeface="Candara" pitchFamily="34" charset="0"/>
              </a:rPr>
              <a:t> Intake</a:t>
            </a:r>
          </a:p>
          <a:p>
            <a:pPr algn="just">
              <a:buFont typeface="Arial" pitchFamily="34" charset="0"/>
              <a:buChar char="•"/>
            </a:pPr>
            <a:r>
              <a:rPr lang="en-US" sz="1200" dirty="0" smtClean="0">
                <a:latin typeface="Candara" pitchFamily="34" charset="0"/>
              </a:rPr>
              <a:t> Weir</a:t>
            </a:r>
          </a:p>
          <a:p>
            <a:pPr algn="just">
              <a:buFont typeface="Arial" pitchFamily="34" charset="0"/>
              <a:buChar char="•"/>
            </a:pPr>
            <a:r>
              <a:rPr lang="en-US" sz="1200" dirty="0" smtClean="0">
                <a:latin typeface="Candara" pitchFamily="34" charset="0"/>
              </a:rPr>
              <a:t> </a:t>
            </a:r>
            <a:r>
              <a:rPr lang="en-US" sz="1200" dirty="0" err="1" smtClean="0">
                <a:latin typeface="Candara" pitchFamily="34" charset="0"/>
              </a:rPr>
              <a:t>Forebay</a:t>
            </a:r>
            <a:r>
              <a:rPr lang="en-US" sz="1200" dirty="0" smtClean="0">
                <a:latin typeface="Candara" pitchFamily="34" charset="0"/>
              </a:rPr>
              <a:t> and </a:t>
            </a:r>
            <a:r>
              <a:rPr lang="en-US" sz="1200" dirty="0" err="1" smtClean="0">
                <a:latin typeface="Candara" pitchFamily="34" charset="0"/>
              </a:rPr>
              <a:t>spilbay</a:t>
            </a:r>
            <a:endParaRPr lang="en-US" sz="1200" dirty="0" smtClean="0">
              <a:latin typeface="Candara" pitchFamily="34" charset="0"/>
            </a:endParaRPr>
          </a:p>
          <a:p>
            <a:pPr algn="just">
              <a:buFont typeface="Arial" pitchFamily="34" charset="0"/>
              <a:buChar char="•"/>
            </a:pPr>
            <a:r>
              <a:rPr lang="en-US" sz="1200" dirty="0" smtClean="0">
                <a:latin typeface="Candara" pitchFamily="34" charset="0"/>
              </a:rPr>
              <a:t> Head race</a:t>
            </a:r>
          </a:p>
          <a:p>
            <a:pPr algn="just">
              <a:buFont typeface="Arial" pitchFamily="34" charset="0"/>
              <a:buChar char="•"/>
            </a:pPr>
            <a:r>
              <a:rPr lang="en-US" sz="1200" dirty="0" smtClean="0">
                <a:latin typeface="Candara" pitchFamily="34" charset="0"/>
              </a:rPr>
              <a:t> Penstock</a:t>
            </a:r>
          </a:p>
          <a:p>
            <a:pPr algn="just">
              <a:buFont typeface="Arial" pitchFamily="34" charset="0"/>
              <a:buChar char="•"/>
            </a:pPr>
            <a:r>
              <a:rPr lang="en-US" sz="1200" dirty="0" smtClean="0">
                <a:latin typeface="Candara" pitchFamily="34" charset="0"/>
              </a:rPr>
              <a:t> Tail race</a:t>
            </a:r>
          </a:p>
          <a:p>
            <a:pPr algn="just">
              <a:buFont typeface="Arial" pitchFamily="34" charset="0"/>
              <a:buChar char="•"/>
            </a:pPr>
            <a:r>
              <a:rPr lang="en-US" sz="1200" dirty="0" smtClean="0">
                <a:latin typeface="Candara" pitchFamily="34" charset="0"/>
              </a:rPr>
              <a:t> Power house</a:t>
            </a:r>
          </a:p>
          <a:p>
            <a:pPr algn="just"/>
            <a:endParaRPr lang="en-US" sz="1400" dirty="0" smtClean="0">
              <a:latin typeface="Candara" pitchFamily="34" charset="0"/>
            </a:endParaRPr>
          </a:p>
          <a:p>
            <a:pPr algn="just"/>
            <a:endParaRPr lang="en-US" sz="1400" dirty="0" smtClean="0">
              <a:latin typeface="Candara"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map_indonesia.jpg"/>
          <p:cNvPicPr>
            <a:picLocks noChangeAspect="1"/>
          </p:cNvPicPr>
          <p:nvPr/>
        </p:nvPicPr>
        <p:blipFill>
          <a:blip r:embed="rId2" cstate="print"/>
          <a:stretch>
            <a:fillRect/>
          </a:stretch>
        </p:blipFill>
        <p:spPr>
          <a:xfrm>
            <a:off x="76200" y="76200"/>
            <a:ext cx="6705600" cy="34290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6" name="Flowchart: Connector 15"/>
          <p:cNvSpPr/>
          <p:nvPr/>
        </p:nvSpPr>
        <p:spPr>
          <a:xfrm flipV="1">
            <a:off x="1600200" y="2133603"/>
            <a:ext cx="76200" cy="106681"/>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p:cNvSpPr/>
          <p:nvPr/>
        </p:nvSpPr>
        <p:spPr>
          <a:xfrm>
            <a:off x="1752600" y="2209799"/>
            <a:ext cx="76200" cy="76200"/>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p:cNvSpPr/>
          <p:nvPr/>
        </p:nvSpPr>
        <p:spPr>
          <a:xfrm>
            <a:off x="2895600" y="990599"/>
            <a:ext cx="76200" cy="76200"/>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p:cNvSpPr/>
          <p:nvPr/>
        </p:nvSpPr>
        <p:spPr>
          <a:xfrm flipH="1" flipV="1">
            <a:off x="1066802" y="1752599"/>
            <a:ext cx="76203" cy="76200"/>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Connector 20"/>
          <p:cNvSpPr/>
          <p:nvPr/>
        </p:nvSpPr>
        <p:spPr>
          <a:xfrm>
            <a:off x="609600" y="838200"/>
            <a:ext cx="76200" cy="76200"/>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21"/>
          <p:cNvSpPr/>
          <p:nvPr/>
        </p:nvSpPr>
        <p:spPr>
          <a:xfrm>
            <a:off x="1066803" y="1523999"/>
            <a:ext cx="76200" cy="76200"/>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Connector 22"/>
          <p:cNvSpPr/>
          <p:nvPr/>
        </p:nvSpPr>
        <p:spPr>
          <a:xfrm>
            <a:off x="609600" y="914399"/>
            <a:ext cx="76200" cy="76200"/>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lowchart: Connector 32"/>
          <p:cNvSpPr/>
          <p:nvPr/>
        </p:nvSpPr>
        <p:spPr>
          <a:xfrm>
            <a:off x="2667000" y="1600199"/>
            <a:ext cx="76200" cy="76200"/>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Connector 27"/>
          <p:cNvSpPr/>
          <p:nvPr/>
        </p:nvSpPr>
        <p:spPr>
          <a:xfrm>
            <a:off x="4267200" y="685799"/>
            <a:ext cx="76200" cy="76200"/>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Connector 28"/>
          <p:cNvSpPr/>
          <p:nvPr/>
        </p:nvSpPr>
        <p:spPr>
          <a:xfrm>
            <a:off x="1143000" y="1066799"/>
            <a:ext cx="76200" cy="76200"/>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0" name="Table 29"/>
          <p:cNvGraphicFramePr>
            <a:graphicFrameLocks noGrp="1"/>
          </p:cNvGraphicFramePr>
          <p:nvPr/>
        </p:nvGraphicFramePr>
        <p:xfrm>
          <a:off x="228600" y="4038601"/>
          <a:ext cx="6477000" cy="4495799"/>
        </p:xfrm>
        <a:graphic>
          <a:graphicData uri="http://schemas.openxmlformats.org/drawingml/2006/table">
            <a:tbl>
              <a:tblPr firstRow="1" bandRow="1">
                <a:tableStyleId>{ED083AE6-46FA-4A59-8FB0-9F97EB10719F}</a:tableStyleId>
              </a:tblPr>
              <a:tblGrid>
                <a:gridCol w="3238500"/>
                <a:gridCol w="3238500"/>
              </a:tblGrid>
              <a:tr h="674370">
                <a:tc>
                  <a:txBody>
                    <a:bodyPr/>
                    <a:lstStyle/>
                    <a:p>
                      <a:r>
                        <a:rPr lang="id-ID" sz="1200" b="0" baseline="0" dirty="0" smtClean="0"/>
                        <a:t>Power plant, Capacity 1,4MW</a:t>
                      </a:r>
                    </a:p>
                    <a:p>
                      <a:r>
                        <a:rPr lang="id-ID" sz="1200" b="0" baseline="0" dirty="0" smtClean="0"/>
                        <a:t>PT.Indo Raya Kimia, Cikampek</a:t>
                      </a:r>
                    </a:p>
                    <a:p>
                      <a:r>
                        <a:rPr lang="id-ID" sz="1200" b="0" baseline="0" dirty="0" smtClean="0"/>
                        <a:t>Fuel : Steam recovery from process</a:t>
                      </a:r>
                      <a:endParaRPr lang="en-US" sz="1200" b="0" baseline="0" dirty="0" smtClean="0"/>
                    </a:p>
                  </a:txBody>
                  <a:tcPr/>
                </a:tc>
                <a:tc>
                  <a:txBody>
                    <a:bodyPr/>
                    <a:lstStyle/>
                    <a:p>
                      <a:r>
                        <a:rPr lang="en-US" sz="1200" b="0" dirty="0" smtClean="0"/>
                        <a:t>Power plant, Biomass Capacity 2.6 MW</a:t>
                      </a:r>
                    </a:p>
                    <a:p>
                      <a:r>
                        <a:rPr lang="en-US" sz="1200" b="0" dirty="0" smtClean="0"/>
                        <a:t>PT. </a:t>
                      </a:r>
                      <a:r>
                        <a:rPr lang="en-US" sz="1200" b="0" dirty="0" err="1" smtClean="0"/>
                        <a:t>Swakarsa</a:t>
                      </a:r>
                      <a:r>
                        <a:rPr lang="en-US" sz="1200" b="0" dirty="0" smtClean="0"/>
                        <a:t>,</a:t>
                      </a:r>
                      <a:r>
                        <a:rPr lang="en-US" sz="1200" b="0" baseline="0" dirty="0" smtClean="0"/>
                        <a:t> </a:t>
                      </a:r>
                      <a:r>
                        <a:rPr lang="en-US" sz="1200" b="0" baseline="0" dirty="0" err="1" smtClean="0"/>
                        <a:t>Muara</a:t>
                      </a:r>
                      <a:r>
                        <a:rPr lang="en-US" sz="1200" b="0" baseline="0" dirty="0" smtClean="0"/>
                        <a:t> </a:t>
                      </a:r>
                      <a:r>
                        <a:rPr lang="en-US" sz="1200" b="0" baseline="0" dirty="0" err="1" smtClean="0"/>
                        <a:t>Wahau</a:t>
                      </a:r>
                      <a:r>
                        <a:rPr lang="en-US" sz="1200" b="0" baseline="0" dirty="0" smtClean="0"/>
                        <a:t>, </a:t>
                      </a:r>
                      <a:r>
                        <a:rPr lang="en-US" sz="1200" b="0" baseline="0" dirty="0" err="1" smtClean="0"/>
                        <a:t>Kal</a:t>
                      </a:r>
                      <a:r>
                        <a:rPr lang="en-US" sz="1200" b="0" baseline="0" dirty="0" smtClean="0"/>
                        <a:t>-Tim</a:t>
                      </a:r>
                      <a:endParaRPr lang="id-ID" sz="1200" b="0" baseline="0" dirty="0" smtClean="0"/>
                    </a:p>
                    <a:p>
                      <a:r>
                        <a:rPr lang="id-ID" sz="1200" b="0" baseline="0" dirty="0" smtClean="0"/>
                        <a:t>Fuel : Mixed shell and fiber</a:t>
                      </a:r>
                      <a:endParaRPr lang="en-US" sz="1200" b="0" dirty="0"/>
                    </a:p>
                  </a:txBody>
                  <a:tcPr/>
                </a:tc>
              </a:tr>
              <a:tr h="674370">
                <a:tc>
                  <a:txBody>
                    <a:bodyPr/>
                    <a:lstStyle/>
                    <a:p>
                      <a:r>
                        <a:rPr lang="en-US" sz="1200" b="0" dirty="0" smtClean="0"/>
                        <a:t>Power Pant,  Coal base  Capacity</a:t>
                      </a:r>
                      <a:r>
                        <a:rPr lang="en-US" sz="1200" b="0" baseline="0" dirty="0" smtClean="0"/>
                        <a:t> </a:t>
                      </a:r>
                      <a:r>
                        <a:rPr lang="en-US" sz="1200" b="0" dirty="0" smtClean="0"/>
                        <a:t>5.6 MW</a:t>
                      </a:r>
                    </a:p>
                    <a:p>
                      <a:r>
                        <a:rPr lang="en-US" sz="1200" b="0" dirty="0" smtClean="0"/>
                        <a:t>Install</a:t>
                      </a:r>
                      <a:r>
                        <a:rPr lang="en-US" sz="1200" b="0" baseline="0" dirty="0" smtClean="0"/>
                        <a:t> Turbine. PT. Medco Ethanol Indonesia. Lampung</a:t>
                      </a:r>
                      <a:endParaRPr lang="en-US" sz="1200" b="0" dirty="0">
                        <a:solidFill>
                          <a:schemeClr val="bg1"/>
                        </a:solidFill>
                      </a:endParaRPr>
                    </a:p>
                  </a:txBody>
                  <a:tcPr/>
                </a:tc>
                <a:tc>
                  <a:txBody>
                    <a:bodyPr/>
                    <a:lstStyle/>
                    <a:p>
                      <a:r>
                        <a:rPr lang="en-US" sz="1200" b="0" dirty="0" smtClean="0"/>
                        <a:t>Power Plant, Biomass </a:t>
                      </a:r>
                      <a:r>
                        <a:rPr lang="en-US" sz="1200" b="0" baseline="0" dirty="0" smtClean="0"/>
                        <a:t> Capacity </a:t>
                      </a:r>
                      <a:r>
                        <a:rPr lang="en-US" sz="1200" b="0" dirty="0" smtClean="0"/>
                        <a:t>2x3.5 MW </a:t>
                      </a:r>
                    </a:p>
                    <a:p>
                      <a:r>
                        <a:rPr lang="en-US" sz="1200" b="0" dirty="0" smtClean="0"/>
                        <a:t>PT. </a:t>
                      </a:r>
                      <a:r>
                        <a:rPr lang="en-US" sz="1200" b="0" dirty="0" err="1" smtClean="0"/>
                        <a:t>Wijaya</a:t>
                      </a:r>
                      <a:r>
                        <a:rPr lang="en-US" sz="1200" b="0" dirty="0" smtClean="0"/>
                        <a:t> </a:t>
                      </a:r>
                      <a:r>
                        <a:rPr lang="en-US" sz="1200" b="0" dirty="0" err="1" smtClean="0"/>
                        <a:t>Karya</a:t>
                      </a:r>
                      <a:r>
                        <a:rPr lang="en-US" sz="1200" b="0" dirty="0" smtClean="0"/>
                        <a:t>.</a:t>
                      </a:r>
                      <a:r>
                        <a:rPr lang="en-US" sz="1200" b="0" baseline="0" dirty="0" smtClean="0"/>
                        <a:t> PTPN III Medan</a:t>
                      </a:r>
                      <a:endParaRPr lang="id-ID" sz="1200" b="0" baseline="0" dirty="0" smtClean="0"/>
                    </a:p>
                    <a:p>
                      <a:r>
                        <a:rPr lang="id-ID" sz="1200" b="0" baseline="0" dirty="0" smtClean="0"/>
                        <a:t>Fuel : Mixed shell, fiber and EFB</a:t>
                      </a:r>
                      <a:endParaRPr lang="en-US" sz="1200" b="0" dirty="0">
                        <a:solidFill>
                          <a:schemeClr val="bg1"/>
                        </a:solidFill>
                      </a:endParaRPr>
                    </a:p>
                  </a:txBody>
                  <a:tcPr/>
                </a:tc>
              </a:tr>
              <a:tr h="690426">
                <a:tc>
                  <a:txBody>
                    <a:bodyPr/>
                    <a:lstStyle/>
                    <a:p>
                      <a:r>
                        <a:rPr lang="en-US" sz="1200" b="0" dirty="0" smtClean="0"/>
                        <a:t>Power</a:t>
                      </a:r>
                      <a:r>
                        <a:rPr lang="en-US" sz="1200" b="0" baseline="0" dirty="0" smtClean="0"/>
                        <a:t> Plant, Biomass Capacity 2x2 MW</a:t>
                      </a:r>
                    </a:p>
                    <a:p>
                      <a:r>
                        <a:rPr lang="en-US" sz="1200" b="0" baseline="0" dirty="0" smtClean="0"/>
                        <a:t>PT. </a:t>
                      </a:r>
                      <a:r>
                        <a:rPr lang="en-US" sz="1200" b="0" baseline="0" dirty="0" err="1" smtClean="0"/>
                        <a:t>Pamor</a:t>
                      </a:r>
                      <a:r>
                        <a:rPr lang="en-US" sz="1200" b="0" baseline="0" dirty="0" smtClean="0"/>
                        <a:t> </a:t>
                      </a:r>
                      <a:r>
                        <a:rPr lang="en-US" sz="1200" b="0" baseline="0" dirty="0" err="1" smtClean="0"/>
                        <a:t>Ganda</a:t>
                      </a:r>
                      <a:r>
                        <a:rPr lang="en-US" sz="1200" b="0" baseline="0" dirty="0" smtClean="0"/>
                        <a:t>. Bengkulu.</a:t>
                      </a:r>
                      <a:endParaRPr lang="id-ID" sz="1200" b="0" baseline="0" dirty="0" smtClean="0"/>
                    </a:p>
                    <a:p>
                      <a:r>
                        <a:rPr lang="id-ID" sz="1200" b="0" baseline="0" dirty="0" smtClean="0">
                          <a:solidFill>
                            <a:schemeClr val="tx1">
                              <a:lumMod val="95000"/>
                              <a:lumOff val="5000"/>
                            </a:schemeClr>
                          </a:solidFill>
                        </a:rPr>
                        <a:t>Fuel : Mixed coal and shell</a:t>
                      </a:r>
                      <a:endParaRPr lang="en-US" sz="1200" b="0" dirty="0">
                        <a:solidFill>
                          <a:schemeClr val="tx1">
                            <a:lumMod val="95000"/>
                            <a:lumOff val="5000"/>
                          </a:schemeClr>
                        </a:solidFill>
                      </a:endParaRPr>
                    </a:p>
                  </a:txBody>
                  <a:tcPr/>
                </a:tc>
                <a:tc>
                  <a:txBody>
                    <a:bodyPr/>
                    <a:lstStyle/>
                    <a:p>
                      <a:r>
                        <a:rPr lang="en-US" sz="1200" b="0" dirty="0" smtClean="0"/>
                        <a:t>Power Plant, Biomass </a:t>
                      </a:r>
                      <a:r>
                        <a:rPr lang="en-US" sz="1200" b="0" baseline="0" dirty="0" smtClean="0"/>
                        <a:t> Capacity 2</a:t>
                      </a:r>
                      <a:r>
                        <a:rPr lang="en-US" sz="1200" b="0" dirty="0" smtClean="0"/>
                        <a:t>.6</a:t>
                      </a:r>
                      <a:r>
                        <a:rPr lang="en-US" sz="1200" b="0" baseline="0" dirty="0" smtClean="0"/>
                        <a:t> MW</a:t>
                      </a:r>
                    </a:p>
                    <a:p>
                      <a:r>
                        <a:rPr lang="en-US" sz="1200" b="0" dirty="0" smtClean="0"/>
                        <a:t>PT. </a:t>
                      </a:r>
                      <a:r>
                        <a:rPr lang="en-US" sz="1200" b="0" dirty="0" err="1" smtClean="0"/>
                        <a:t>Amarta</a:t>
                      </a:r>
                      <a:r>
                        <a:rPr lang="en-US" sz="1200" b="0" dirty="0" smtClean="0"/>
                        <a:t> </a:t>
                      </a:r>
                      <a:r>
                        <a:rPr lang="en-US" sz="1200" b="0" dirty="0" err="1" smtClean="0"/>
                        <a:t>Karya</a:t>
                      </a:r>
                      <a:r>
                        <a:rPr lang="en-US" sz="1200" b="0" dirty="0" smtClean="0"/>
                        <a:t>. </a:t>
                      </a:r>
                      <a:r>
                        <a:rPr lang="en-US" sz="1200" b="0" baseline="0" dirty="0" smtClean="0"/>
                        <a:t>PTPN III Medan </a:t>
                      </a:r>
                      <a:endParaRPr lang="id-ID" sz="1200"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d-ID" sz="1200" b="0" baseline="0" dirty="0" smtClean="0"/>
                        <a:t>Fuel : Mixed shell, fiber and EFB</a:t>
                      </a:r>
                      <a:endParaRPr lang="en-US" sz="1200" b="0" dirty="0" smtClean="0">
                        <a:solidFill>
                          <a:schemeClr val="bg1"/>
                        </a:solidFill>
                      </a:endParaRPr>
                    </a:p>
                  </a:txBody>
                  <a:tcPr/>
                </a:tc>
              </a:tr>
              <a:tr h="722539">
                <a:tc>
                  <a:txBody>
                    <a:bodyPr/>
                    <a:lstStyle/>
                    <a:p>
                      <a:r>
                        <a:rPr lang="en-US" sz="1200" b="0" dirty="0" smtClean="0"/>
                        <a:t>Mi</a:t>
                      </a:r>
                      <a:r>
                        <a:rPr lang="id-ID" sz="1200" b="0" dirty="0" smtClean="0"/>
                        <a:t>cro</a:t>
                      </a:r>
                      <a:r>
                        <a:rPr lang="en-US" sz="1200" b="0" dirty="0" smtClean="0"/>
                        <a:t>hydro</a:t>
                      </a:r>
                      <a:r>
                        <a:rPr lang="en-US" sz="1200" b="0" baseline="0" dirty="0" smtClean="0"/>
                        <a:t> Power</a:t>
                      </a:r>
                      <a:r>
                        <a:rPr lang="en-US" sz="1200" b="0" dirty="0" smtClean="0"/>
                        <a:t> 0.9 MW</a:t>
                      </a:r>
                    </a:p>
                    <a:p>
                      <a:r>
                        <a:rPr lang="en-US" sz="1200" b="0" dirty="0" smtClean="0"/>
                        <a:t>PT.BARATA</a:t>
                      </a:r>
                      <a:r>
                        <a:rPr lang="en-US" sz="1200" b="0" baseline="0" dirty="0" smtClean="0"/>
                        <a:t> MEDAN, </a:t>
                      </a:r>
                      <a:r>
                        <a:rPr lang="en-US" sz="1200" b="0" dirty="0" smtClean="0"/>
                        <a:t>PTPN VI.  Jambi</a:t>
                      </a:r>
                      <a:endParaRPr lang="en-US" sz="1200" b="0" dirty="0">
                        <a:solidFill>
                          <a:schemeClr val="bg1"/>
                        </a:solidFill>
                      </a:endParaRPr>
                    </a:p>
                  </a:txBody>
                  <a:tcPr/>
                </a:tc>
                <a:tc>
                  <a:txBody>
                    <a:bodyPr/>
                    <a:lstStyle/>
                    <a:p>
                      <a:r>
                        <a:rPr lang="en-US" sz="1200" b="0" dirty="0" smtClean="0"/>
                        <a:t>Power Plant ,Gas turbine</a:t>
                      </a:r>
                      <a:r>
                        <a:rPr lang="en-US" sz="1200" b="0" baseline="0" dirty="0" smtClean="0"/>
                        <a:t> </a:t>
                      </a:r>
                      <a:r>
                        <a:rPr lang="id-ID" sz="1200" b="0" baseline="0" dirty="0" smtClean="0"/>
                        <a:t>5,</a:t>
                      </a:r>
                      <a:r>
                        <a:rPr lang="en-US" sz="1200" b="0" baseline="0" dirty="0" smtClean="0"/>
                        <a:t>7 MW </a:t>
                      </a:r>
                    </a:p>
                    <a:p>
                      <a:r>
                        <a:rPr lang="en-US" sz="1200" b="0" baseline="0" dirty="0" smtClean="0"/>
                        <a:t>PT. </a:t>
                      </a:r>
                      <a:r>
                        <a:rPr lang="en-US" sz="1200" b="0" baseline="0" dirty="0" err="1" smtClean="0"/>
                        <a:t>Summi</a:t>
                      </a:r>
                      <a:r>
                        <a:rPr lang="en-US" sz="1200" b="0" baseline="0" dirty="0" smtClean="0"/>
                        <a:t> Rubber Indonesia. </a:t>
                      </a:r>
                      <a:endParaRPr lang="id-ID" sz="1200" b="0" baseline="0" dirty="0" smtClean="0"/>
                    </a:p>
                    <a:p>
                      <a:r>
                        <a:rPr lang="id-ID" sz="1200" b="0" baseline="0" dirty="0" smtClean="0"/>
                        <a:t>Fuel : Gas CH4</a:t>
                      </a:r>
                    </a:p>
                  </a:txBody>
                  <a:tcPr/>
                </a:tc>
              </a:tr>
              <a:tr h="867047">
                <a:tc>
                  <a:txBody>
                    <a:bodyPr/>
                    <a:lstStyle/>
                    <a:p>
                      <a:r>
                        <a:rPr lang="en-US" sz="1200" b="0" dirty="0" smtClean="0"/>
                        <a:t>Power Plant,</a:t>
                      </a:r>
                      <a:r>
                        <a:rPr lang="en-US" sz="1200" b="0" baseline="0" dirty="0" smtClean="0"/>
                        <a:t>  C</a:t>
                      </a:r>
                      <a:r>
                        <a:rPr lang="id-ID" sz="1200" b="0" baseline="0" dirty="0" smtClean="0"/>
                        <a:t>apacity 1,8MW</a:t>
                      </a:r>
                    </a:p>
                    <a:p>
                      <a:r>
                        <a:rPr lang="id-ID" sz="1200" b="0" baseline="0" dirty="0" smtClean="0"/>
                        <a:t>PT.Astra Agro Lestari, Kumai</a:t>
                      </a:r>
                    </a:p>
                    <a:p>
                      <a:r>
                        <a:rPr lang="id-ID" sz="1200" b="0" baseline="0" dirty="0" smtClean="0"/>
                        <a:t>Fuel : Mixed shell and fiber</a:t>
                      </a:r>
                      <a:endParaRPr lang="en-US" sz="1200" b="0" dirty="0" smtClean="0"/>
                    </a:p>
                    <a:p>
                      <a:endParaRPr lang="en-US" sz="1200" b="0" dirty="0" smtClean="0"/>
                    </a:p>
                  </a:txBody>
                  <a:tcPr/>
                </a:tc>
                <a:tc>
                  <a:txBody>
                    <a:bodyPr/>
                    <a:lstStyle/>
                    <a:p>
                      <a:r>
                        <a:rPr lang="en-US" sz="1200" b="0" dirty="0" smtClean="0"/>
                        <a:t>Power plant, </a:t>
                      </a:r>
                      <a:r>
                        <a:rPr lang="id-ID" sz="1200" b="0" dirty="0" smtClean="0"/>
                        <a:t>Biomass</a:t>
                      </a:r>
                      <a:r>
                        <a:rPr lang="id-ID" sz="1200" b="0" baseline="0" dirty="0" smtClean="0"/>
                        <a:t> Capacity 3MW</a:t>
                      </a:r>
                    </a:p>
                    <a:p>
                      <a:r>
                        <a:rPr lang="id-ID" sz="1200" b="0" baseline="0" dirty="0" smtClean="0"/>
                        <a:t>PT.Sampoerna Agro, Kep.Meranti</a:t>
                      </a:r>
                    </a:p>
                    <a:p>
                      <a:r>
                        <a:rPr lang="id-ID" sz="1200" b="0" baseline="0" dirty="0" smtClean="0"/>
                        <a:t>Fuel : Mixed shell and sagoo bark</a:t>
                      </a:r>
                      <a:endParaRPr lang="en-US" sz="1200" b="0" dirty="0" smtClean="0"/>
                    </a:p>
                    <a:p>
                      <a:endParaRPr lang="en-US" sz="1200" b="0" dirty="0">
                        <a:solidFill>
                          <a:schemeClr val="bg1"/>
                        </a:solidFill>
                      </a:endParaRPr>
                    </a:p>
                  </a:txBody>
                  <a:tcPr/>
                </a:tc>
              </a:tr>
              <a:tr h="867047">
                <a:tc>
                  <a:txBody>
                    <a:bodyPr/>
                    <a:lstStyle/>
                    <a:p>
                      <a:endParaRPr lang="en-US" sz="1200" b="1" dirty="0">
                        <a:solidFill>
                          <a:schemeClr val="bg1"/>
                        </a:solidFill>
                      </a:endParaRPr>
                    </a:p>
                  </a:txBody>
                  <a:tcPr/>
                </a:tc>
                <a:tc>
                  <a:txBody>
                    <a:bodyPr/>
                    <a:lstStyle/>
                    <a:p>
                      <a:r>
                        <a:rPr lang="en-US" sz="1200" b="0" dirty="0" smtClean="0"/>
                        <a:t>Power Plant,</a:t>
                      </a:r>
                      <a:r>
                        <a:rPr lang="en-US" sz="1200" b="0" baseline="0" dirty="0" smtClean="0"/>
                        <a:t>  C</a:t>
                      </a:r>
                      <a:r>
                        <a:rPr lang="id-ID" sz="1200" b="0" baseline="0" dirty="0" smtClean="0"/>
                        <a:t>apacity 2x3MW</a:t>
                      </a:r>
                    </a:p>
                    <a:p>
                      <a:r>
                        <a:rPr lang="id-ID" sz="1200" b="0" baseline="0" dirty="0" smtClean="0"/>
                        <a:t>Pt.Bousted Maxitherm, PLN Talaud Sulawesi</a:t>
                      </a:r>
                    </a:p>
                    <a:p>
                      <a:r>
                        <a:rPr lang="id-ID" sz="1200" b="0" baseline="0" dirty="0" smtClean="0"/>
                        <a:t>Fuel : Coal</a:t>
                      </a:r>
                      <a:endParaRPr lang="en-US" sz="1200" b="0" dirty="0" smtClean="0"/>
                    </a:p>
                    <a:p>
                      <a:endParaRPr lang="en-US" sz="1200" dirty="0">
                        <a:solidFill>
                          <a:schemeClr val="bg1"/>
                        </a:solidFill>
                      </a:endParaRPr>
                    </a:p>
                  </a:txBody>
                  <a:tcPr/>
                </a:tc>
              </a:tr>
            </a:tbl>
          </a:graphicData>
        </a:graphic>
      </p:graphicFrame>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114800"/>
            <a:ext cx="3600450" cy="1524000"/>
          </a:xfrm>
        </p:spPr>
        <p:txBody>
          <a:bodyPr>
            <a:normAutofit/>
          </a:bodyPr>
          <a:lstStyle/>
          <a:p>
            <a:r>
              <a:rPr lang="en-US" sz="2000" dirty="0" smtClean="0"/>
              <a:t>CONTACT US :</a:t>
            </a:r>
            <a:endParaRPr lang="en-US" sz="2000" dirty="0"/>
          </a:p>
        </p:txBody>
      </p:sp>
      <p:sp>
        <p:nvSpPr>
          <p:cNvPr id="3" name="Oval 2"/>
          <p:cNvSpPr>
            <a:spLocks noChangeArrowheads="1"/>
          </p:cNvSpPr>
          <p:nvPr/>
        </p:nvSpPr>
        <p:spPr bwMode="auto">
          <a:xfrm>
            <a:off x="1046969" y="5657850"/>
            <a:ext cx="76200" cy="76200"/>
          </a:xfrm>
          <a:prstGeom prst="ellipse">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p>
        </p:txBody>
      </p:sp>
      <p:sp>
        <p:nvSpPr>
          <p:cNvPr id="4" name="Oval 3"/>
          <p:cNvSpPr>
            <a:spLocks noChangeArrowheads="1"/>
          </p:cNvSpPr>
          <p:nvPr/>
        </p:nvSpPr>
        <p:spPr bwMode="auto">
          <a:xfrm>
            <a:off x="1056494" y="5462588"/>
            <a:ext cx="123825" cy="114300"/>
          </a:xfrm>
          <a:prstGeom prst="ellipse">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p>
        </p:txBody>
      </p:sp>
      <p:sp>
        <p:nvSpPr>
          <p:cNvPr id="5" name="Oval 4"/>
          <p:cNvSpPr>
            <a:spLocks noChangeArrowheads="1"/>
          </p:cNvSpPr>
          <p:nvPr/>
        </p:nvSpPr>
        <p:spPr bwMode="auto">
          <a:xfrm>
            <a:off x="1180319" y="5257800"/>
            <a:ext cx="166688" cy="176213"/>
          </a:xfrm>
          <a:prstGeom prst="ellipse">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p>
        </p:txBody>
      </p:sp>
      <p:sp>
        <p:nvSpPr>
          <p:cNvPr id="6" name="AutoShape 4"/>
          <p:cNvSpPr>
            <a:spLocks noChangeArrowheads="1"/>
          </p:cNvSpPr>
          <p:nvPr/>
        </p:nvSpPr>
        <p:spPr bwMode="auto">
          <a:xfrm rot="-5400000">
            <a:off x="793366" y="5308997"/>
            <a:ext cx="833438" cy="750094"/>
          </a:xfrm>
          <a:prstGeom prst="rtTriangle">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p>
        </p:txBody>
      </p:sp>
      <p:sp>
        <p:nvSpPr>
          <p:cNvPr id="7" name="Rectangle 6"/>
          <p:cNvSpPr>
            <a:spLocks noChangeArrowheads="1"/>
          </p:cNvSpPr>
          <p:nvPr/>
        </p:nvSpPr>
        <p:spPr bwMode="auto">
          <a:xfrm rot="-24300000">
            <a:off x="1027919" y="5805488"/>
            <a:ext cx="223838" cy="76200"/>
          </a:xfrm>
          <a:prstGeom prst="rect">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p>
        </p:txBody>
      </p:sp>
      <p:sp>
        <p:nvSpPr>
          <p:cNvPr id="8" name="Rectangle 7"/>
          <p:cNvSpPr>
            <a:spLocks noChangeArrowheads="1"/>
          </p:cNvSpPr>
          <p:nvPr/>
        </p:nvSpPr>
        <p:spPr bwMode="auto">
          <a:xfrm rot="-24300000">
            <a:off x="1261282" y="5538788"/>
            <a:ext cx="228600" cy="80962"/>
          </a:xfrm>
          <a:prstGeom prst="rect">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p>
        </p:txBody>
      </p:sp>
      <p:sp>
        <p:nvSpPr>
          <p:cNvPr id="9" name="Text Box 7"/>
          <p:cNvSpPr txBox="1">
            <a:spLocks noChangeArrowheads="1"/>
          </p:cNvSpPr>
          <p:nvPr/>
        </p:nvSpPr>
        <p:spPr bwMode="auto">
          <a:xfrm>
            <a:off x="1600200" y="5291466"/>
            <a:ext cx="3332929" cy="652134"/>
          </a:xfrm>
          <a:prstGeom prst="rect">
            <a:avLst/>
          </a:prstGeom>
          <a:noFill/>
          <a:ln w="9525">
            <a:noFill/>
            <a:miter lim="800000"/>
            <a:headEnd/>
            <a:tailEnd/>
          </a:ln>
        </p:spPr>
        <p:txBody>
          <a:bodyPr wrap="none" lIns="91440" tIns="45720" rIns="91440" bIns="45720" anchor="t"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id-ID" sz="1800" b="0" i="0" u="none" strike="noStrike" baseline="0" dirty="0">
                <a:solidFill>
                  <a:srgbClr val="0066CC"/>
                </a:solidFill>
                <a:latin typeface="Cambria"/>
              </a:rPr>
              <a:t>PT.VENTURINDO ENGINEERING</a:t>
            </a:r>
          </a:p>
          <a:p>
            <a:pPr algn="l" rtl="0">
              <a:defRPr sz="1000"/>
            </a:pPr>
            <a:endParaRPr lang="id-ID" sz="1800" b="0" i="0" u="none" strike="noStrike" baseline="0" dirty="0">
              <a:solidFill>
                <a:srgbClr val="0066CC"/>
              </a:solidFill>
              <a:latin typeface="Cambria"/>
            </a:endParaRPr>
          </a:p>
        </p:txBody>
      </p:sp>
      <p:sp>
        <p:nvSpPr>
          <p:cNvPr id="10" name="Text Box 8"/>
          <p:cNvSpPr txBox="1">
            <a:spLocks noChangeArrowheads="1"/>
          </p:cNvSpPr>
          <p:nvPr/>
        </p:nvSpPr>
        <p:spPr bwMode="auto">
          <a:xfrm>
            <a:off x="1600200" y="5635823"/>
            <a:ext cx="3343275" cy="492443"/>
          </a:xfrm>
          <a:prstGeom prst="rect">
            <a:avLst/>
          </a:prstGeom>
          <a:noFill/>
          <a:ln w="9525">
            <a:noFill/>
            <a:miter lim="800000"/>
            <a:headEnd/>
            <a:tailEnd/>
          </a:ln>
        </p:spPr>
        <p:txBody>
          <a:bodyPr wrap="square" lIns="91440" tIns="45720" rIns="91440" bIns="45720" anchor="t"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id-ID" sz="1400" b="0" i="0" u="none" strike="noStrike" baseline="0" dirty="0">
                <a:solidFill>
                  <a:srgbClr val="0066CC"/>
                </a:solidFill>
                <a:latin typeface="Arial Unicode MS" pitchFamily="34" charset="-128"/>
                <a:ea typeface="Arial Unicode MS" pitchFamily="34" charset="-128"/>
                <a:cs typeface="Arial Unicode MS" pitchFamily="34" charset="-128"/>
              </a:rPr>
              <a:t>Maintenance, Engineering &amp; Contractor</a:t>
            </a:r>
          </a:p>
          <a:p>
            <a:pPr algn="l" rtl="0">
              <a:defRPr sz="1000"/>
            </a:pPr>
            <a:endParaRPr lang="id-ID" sz="1200" b="0" i="0" u="none" strike="noStrike" baseline="0" dirty="0">
              <a:solidFill>
                <a:srgbClr val="0066CC"/>
              </a:solidFill>
              <a:latin typeface="ItalicT"/>
              <a:cs typeface="ItalicT"/>
            </a:endParaRPr>
          </a:p>
        </p:txBody>
      </p:sp>
      <p:sp>
        <p:nvSpPr>
          <p:cNvPr id="11" name="Text Box 9"/>
          <p:cNvSpPr txBox="1">
            <a:spLocks noChangeArrowheads="1"/>
          </p:cNvSpPr>
          <p:nvPr/>
        </p:nvSpPr>
        <p:spPr bwMode="auto">
          <a:xfrm>
            <a:off x="1600200" y="6324600"/>
            <a:ext cx="3312318" cy="2667000"/>
          </a:xfrm>
          <a:prstGeom prst="rect">
            <a:avLst/>
          </a:prstGeom>
          <a:noFill/>
          <a:ln w="9525">
            <a:noFill/>
            <a:miter lim="800000"/>
            <a:headEnd/>
            <a:tailEnd/>
          </a:ln>
        </p:spPr>
        <p:txBody>
          <a:bodyPr wrap="square" lIns="91440" tIns="45720" rIns="91440" bIns="4572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1">
              <a:defRPr sz="1000"/>
            </a:pPr>
            <a:r>
              <a:rPr lang="en-US" sz="1200" b="0" i="0" strike="noStrike" dirty="0" smtClean="0">
                <a:solidFill>
                  <a:srgbClr val="0066CC"/>
                </a:solidFill>
                <a:latin typeface="Cambria"/>
              </a:rPr>
              <a:t>Head Office &amp; Work Shop :</a:t>
            </a:r>
          </a:p>
          <a:p>
            <a:pPr rtl="1">
              <a:defRPr sz="1000"/>
            </a:pPr>
            <a:r>
              <a:rPr lang="en-US" sz="1200" b="0" i="0" strike="noStrike" dirty="0" smtClean="0">
                <a:solidFill>
                  <a:srgbClr val="0066CC"/>
                </a:solidFill>
                <a:latin typeface="Cambria"/>
              </a:rPr>
              <a:t> </a:t>
            </a:r>
          </a:p>
          <a:p>
            <a:pPr rtl="1">
              <a:defRPr sz="1000"/>
            </a:pPr>
            <a:r>
              <a:rPr lang="en-US" sz="1200" b="0" i="0" strike="noStrike" dirty="0" err="1" smtClean="0">
                <a:solidFill>
                  <a:srgbClr val="0066CC"/>
                </a:solidFill>
                <a:latin typeface="Cambria" pitchFamily="18" charset="0"/>
                <a:ea typeface="Arial Unicode MS" pitchFamily="34" charset="-128"/>
                <a:cs typeface="Arial Unicode MS" pitchFamily="34" charset="-128"/>
              </a:rPr>
              <a:t>Jl.By</a:t>
            </a:r>
            <a:r>
              <a:rPr lang="en-US" sz="1200" b="0" i="0" strike="noStrike" baseline="0" dirty="0" smtClean="0">
                <a:solidFill>
                  <a:srgbClr val="0066CC"/>
                </a:solidFill>
                <a:latin typeface="Cambria" pitchFamily="18" charset="0"/>
                <a:ea typeface="Arial Unicode MS" pitchFamily="34" charset="-128"/>
                <a:cs typeface="Arial Unicode MS" pitchFamily="34" charset="-128"/>
              </a:rPr>
              <a:t> Pass </a:t>
            </a:r>
            <a:r>
              <a:rPr lang="en-US" sz="1200" b="0" i="0" strike="noStrike" baseline="0" dirty="0" err="1" smtClean="0">
                <a:solidFill>
                  <a:srgbClr val="0066CC"/>
                </a:solidFill>
                <a:latin typeface="Cambria" pitchFamily="18" charset="0"/>
                <a:ea typeface="Arial Unicode MS" pitchFamily="34" charset="-128"/>
                <a:cs typeface="Arial Unicode MS" pitchFamily="34" charset="-128"/>
              </a:rPr>
              <a:t>jomin</a:t>
            </a:r>
            <a:r>
              <a:rPr lang="en-US" sz="1200" b="0" i="0" strike="noStrike" baseline="0" dirty="0" smtClean="0">
                <a:solidFill>
                  <a:srgbClr val="0066CC"/>
                </a:solidFill>
                <a:latin typeface="Cambria" pitchFamily="18" charset="0"/>
                <a:ea typeface="Arial Unicode MS" pitchFamily="34" charset="-128"/>
                <a:cs typeface="Arial Unicode MS" pitchFamily="34" charset="-128"/>
              </a:rPr>
              <a:t> No.46 </a:t>
            </a:r>
          </a:p>
          <a:p>
            <a:pPr rtl="1">
              <a:defRPr sz="1000"/>
            </a:pPr>
            <a:r>
              <a:rPr lang="en-US" sz="1200" b="0" i="0" strike="noStrike" dirty="0" err="1" smtClean="0">
                <a:solidFill>
                  <a:srgbClr val="0066CC"/>
                </a:solidFill>
                <a:latin typeface="Cambria" pitchFamily="18" charset="0"/>
                <a:ea typeface="Arial Unicode MS" pitchFamily="34" charset="-128"/>
                <a:cs typeface="Arial Unicode MS" pitchFamily="34" charset="-128"/>
              </a:rPr>
              <a:t>Cikampek</a:t>
            </a:r>
            <a:r>
              <a:rPr lang="en-US" sz="1200" b="0" i="0" strike="noStrike" dirty="0" smtClean="0">
                <a:solidFill>
                  <a:srgbClr val="0066CC"/>
                </a:solidFill>
                <a:latin typeface="Cambria" pitchFamily="18" charset="0"/>
                <a:ea typeface="Arial Unicode MS" pitchFamily="34" charset="-128"/>
                <a:cs typeface="Arial Unicode MS" pitchFamily="34" charset="-128"/>
              </a:rPr>
              <a:t>, </a:t>
            </a:r>
            <a:r>
              <a:rPr lang="en-US" sz="1200" b="0" i="0" strike="noStrike" dirty="0" err="1" smtClean="0">
                <a:solidFill>
                  <a:srgbClr val="0066CC"/>
                </a:solidFill>
                <a:latin typeface="Cambria" pitchFamily="18" charset="0"/>
                <a:ea typeface="Arial Unicode MS" pitchFamily="34" charset="-128"/>
                <a:cs typeface="Arial Unicode MS" pitchFamily="34" charset="-128"/>
              </a:rPr>
              <a:t>Karawang</a:t>
            </a:r>
            <a:r>
              <a:rPr lang="en-US" sz="1200" b="0" i="0" strike="noStrike" dirty="0" smtClean="0">
                <a:solidFill>
                  <a:srgbClr val="0066CC"/>
                </a:solidFill>
                <a:latin typeface="Cambria" pitchFamily="18" charset="0"/>
                <a:ea typeface="Arial Unicode MS" pitchFamily="34" charset="-128"/>
                <a:cs typeface="Arial Unicode MS" pitchFamily="34" charset="-128"/>
              </a:rPr>
              <a:t>, West - Java</a:t>
            </a:r>
            <a:endParaRPr lang="en-US" sz="1200" b="0" i="0" strike="noStrike" dirty="0">
              <a:solidFill>
                <a:srgbClr val="0066CC"/>
              </a:solidFill>
              <a:latin typeface="Cambria" pitchFamily="18" charset="0"/>
              <a:ea typeface="Arial Unicode MS" pitchFamily="34" charset="-128"/>
              <a:cs typeface="Arial Unicode MS" pitchFamily="34" charset="-128"/>
            </a:endParaRPr>
          </a:p>
          <a:p>
            <a:pPr rtl="1">
              <a:defRPr sz="1000"/>
            </a:pPr>
            <a:r>
              <a:rPr lang="en-US" sz="1200" b="0" i="0" strike="noStrike" dirty="0" err="1" smtClean="0">
                <a:solidFill>
                  <a:srgbClr val="0066CC"/>
                </a:solidFill>
                <a:latin typeface="Cambria" pitchFamily="18" charset="0"/>
                <a:ea typeface="Arial Unicode MS" pitchFamily="34" charset="-128"/>
                <a:cs typeface="Arial Unicode MS" pitchFamily="34" charset="-128"/>
              </a:rPr>
              <a:t>Telp</a:t>
            </a:r>
            <a:r>
              <a:rPr lang="en-US" sz="1200" b="0" i="0" strike="noStrike" dirty="0" smtClean="0">
                <a:solidFill>
                  <a:srgbClr val="0066CC"/>
                </a:solidFill>
                <a:latin typeface="Cambria" pitchFamily="18" charset="0"/>
                <a:ea typeface="Arial Unicode MS" pitchFamily="34" charset="-128"/>
                <a:cs typeface="Arial Unicode MS" pitchFamily="34" charset="-128"/>
              </a:rPr>
              <a:t>. 0264 </a:t>
            </a:r>
            <a:r>
              <a:rPr lang="en-US" sz="1200" b="0" i="0" strike="noStrike" dirty="0">
                <a:solidFill>
                  <a:srgbClr val="0066CC"/>
                </a:solidFill>
                <a:latin typeface="Cambria" pitchFamily="18" charset="0"/>
                <a:ea typeface="Arial Unicode MS" pitchFamily="34" charset="-128"/>
                <a:cs typeface="Arial Unicode MS" pitchFamily="34" charset="-128"/>
              </a:rPr>
              <a:t>8385523 </a:t>
            </a:r>
            <a:endParaRPr lang="en-US" sz="1200" b="0" i="0" strike="noStrike" dirty="0" smtClean="0">
              <a:solidFill>
                <a:srgbClr val="0066CC"/>
              </a:solidFill>
              <a:latin typeface="Cambria" pitchFamily="18" charset="0"/>
              <a:ea typeface="Arial Unicode MS" pitchFamily="34" charset="-128"/>
              <a:cs typeface="Arial Unicode MS" pitchFamily="34" charset="-128"/>
            </a:endParaRPr>
          </a:p>
          <a:p>
            <a:pPr rtl="1">
              <a:defRPr sz="1000"/>
            </a:pPr>
            <a:r>
              <a:rPr lang="en-US" sz="1200" dirty="0" smtClean="0">
                <a:solidFill>
                  <a:srgbClr val="0066CC"/>
                </a:solidFill>
                <a:latin typeface="Cambria" pitchFamily="18" charset="0"/>
                <a:ea typeface="Arial Unicode MS" pitchFamily="34" charset="-128"/>
                <a:cs typeface="Arial Unicode MS" pitchFamily="34" charset="-128"/>
              </a:rPr>
              <a:t>Fax.  0264 8385523</a:t>
            </a:r>
            <a:endParaRPr lang="id-ID" sz="1200" dirty="0" smtClean="0">
              <a:solidFill>
                <a:srgbClr val="0066CC"/>
              </a:solidFill>
              <a:latin typeface="Cambria" pitchFamily="18" charset="0"/>
              <a:ea typeface="Arial Unicode MS" pitchFamily="34" charset="-128"/>
              <a:cs typeface="Arial Unicode MS" pitchFamily="34" charset="-128"/>
            </a:endParaRPr>
          </a:p>
          <a:p>
            <a:pPr rtl="1">
              <a:defRPr sz="1000"/>
            </a:pPr>
            <a:r>
              <a:rPr lang="en-US" sz="1200" b="0" i="0" strike="noStrike" dirty="0" smtClean="0">
                <a:solidFill>
                  <a:srgbClr val="0066CC"/>
                </a:solidFill>
                <a:latin typeface="Cambria" pitchFamily="18" charset="0"/>
                <a:ea typeface="Arial Unicode MS" pitchFamily="34" charset="-128"/>
                <a:cs typeface="Arial Unicode MS" pitchFamily="34" charset="-128"/>
              </a:rPr>
              <a:t>Email : </a:t>
            </a:r>
          </a:p>
          <a:p>
            <a:pPr rtl="1">
              <a:defRPr sz="1000"/>
            </a:pPr>
            <a:r>
              <a:rPr lang="id-ID" sz="1200" u="sng" dirty="0" smtClean="0">
                <a:solidFill>
                  <a:srgbClr val="0066CC"/>
                </a:solidFill>
                <a:latin typeface="Cambria" pitchFamily="18" charset="0"/>
                <a:ea typeface="Arial Unicode MS" pitchFamily="34" charset="-128"/>
                <a:cs typeface="Arial Unicode MS" pitchFamily="34" charset="-128"/>
                <a:hlinkClick r:id="rId2"/>
              </a:rPr>
              <a:t>Didik.haryadi@venturyndo.com</a:t>
            </a:r>
          </a:p>
          <a:p>
            <a:pPr rtl="1">
              <a:defRPr sz="1000"/>
            </a:pPr>
            <a:r>
              <a:rPr lang="en-US" sz="1200" u="sng" dirty="0" smtClean="0">
                <a:solidFill>
                  <a:srgbClr val="0066CC"/>
                </a:solidFill>
                <a:latin typeface="Cambria" pitchFamily="18" charset="0"/>
                <a:ea typeface="Arial Unicode MS" pitchFamily="34" charset="-128"/>
                <a:cs typeface="Arial Unicode MS" pitchFamily="34" charset="-128"/>
                <a:hlinkClick r:id="rId2"/>
              </a:rPr>
              <a:t>engineering@venturyndo.com</a:t>
            </a:r>
            <a:r>
              <a:rPr lang="en-US" sz="1200" u="sng" dirty="0" smtClean="0">
                <a:solidFill>
                  <a:srgbClr val="0066CC"/>
                </a:solidFill>
                <a:latin typeface="Cambria" pitchFamily="18" charset="0"/>
                <a:ea typeface="Arial Unicode MS" pitchFamily="34" charset="-128"/>
                <a:cs typeface="Arial Unicode MS" pitchFamily="34" charset="-128"/>
              </a:rPr>
              <a:t>   </a:t>
            </a:r>
            <a:endParaRPr lang="en-US" sz="1200" b="0" i="0" u="sng" strike="noStrike" dirty="0" smtClean="0">
              <a:solidFill>
                <a:srgbClr val="0066CC"/>
              </a:solidFill>
              <a:latin typeface="Cambria" pitchFamily="18" charset="0"/>
              <a:ea typeface="Arial Unicode MS" pitchFamily="34" charset="-128"/>
              <a:cs typeface="Arial Unicode MS" pitchFamily="34" charset="-128"/>
            </a:endParaRPr>
          </a:p>
          <a:p>
            <a:pPr algn="ctr" rtl="1">
              <a:defRPr sz="1000"/>
            </a:pPr>
            <a:endParaRPr lang="en-US" sz="1000" b="0" i="0" strike="noStrike" dirty="0">
              <a:solidFill>
                <a:srgbClr val="0066CC"/>
              </a:solidFill>
              <a:latin typeface="Cambri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p:cNvSpPr/>
          <p:nvPr/>
        </p:nvSpPr>
        <p:spPr>
          <a:xfrm rot="10800000" flipV="1">
            <a:off x="-304799" y="762000"/>
            <a:ext cx="4572000" cy="5029200"/>
          </a:xfrm>
          <a:prstGeom prst="ellipse">
            <a:avLst/>
          </a:prstGeom>
          <a:solidFill>
            <a:srgbClr val="BCFAFC"/>
          </a:solidFill>
          <a:ln>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solidFill>
                <a:schemeClr val="tx1"/>
              </a:solidFill>
            </a:endParaRPr>
          </a:p>
        </p:txBody>
      </p:sp>
      <p:sp>
        <p:nvSpPr>
          <p:cNvPr id="20" name="TextBox 19"/>
          <p:cNvSpPr txBox="1"/>
          <p:nvPr/>
        </p:nvSpPr>
        <p:spPr>
          <a:xfrm>
            <a:off x="609600" y="1295400"/>
            <a:ext cx="2971800" cy="3785652"/>
          </a:xfrm>
          <a:prstGeom prst="rect">
            <a:avLst/>
          </a:prstGeom>
          <a:noFill/>
        </p:spPr>
        <p:txBody>
          <a:bodyPr wrap="square" rtlCol="0">
            <a:spAutoFit/>
          </a:bodyPr>
          <a:lstStyle/>
          <a:p>
            <a:pPr algn="ctr"/>
            <a:r>
              <a:rPr lang="en-US" sz="2400" b="1" dirty="0" smtClean="0">
                <a:latin typeface="Eras Light ITC" pitchFamily="34" charset="0"/>
                <a:ea typeface="Batang" pitchFamily="18" charset="-127"/>
              </a:rPr>
              <a:t>About Us</a:t>
            </a:r>
          </a:p>
          <a:p>
            <a:pPr algn="ctr"/>
            <a:endParaRPr lang="en-US" dirty="0" smtClean="0">
              <a:latin typeface="Eras Light ITC" pitchFamily="34" charset="0"/>
              <a:ea typeface="Batang" pitchFamily="18" charset="-127"/>
            </a:endParaRPr>
          </a:p>
          <a:p>
            <a:pPr algn="ctr"/>
            <a:r>
              <a:rPr lang="en-US" dirty="0" smtClean="0">
                <a:latin typeface="Eras Light ITC" pitchFamily="34" charset="0"/>
                <a:ea typeface="Batang" pitchFamily="18" charset="-127"/>
              </a:rPr>
              <a:t>PT.VENTURINDO ENGINEERING was incorporated  in the year 200</a:t>
            </a:r>
            <a:r>
              <a:rPr lang="id-ID" dirty="0" smtClean="0">
                <a:latin typeface="Eras Light ITC" pitchFamily="34" charset="0"/>
                <a:ea typeface="Batang" pitchFamily="18" charset="-127"/>
              </a:rPr>
              <a:t>8</a:t>
            </a:r>
            <a:r>
              <a:rPr lang="en-US" dirty="0" smtClean="0">
                <a:latin typeface="Eras Light ITC" pitchFamily="34" charset="0"/>
                <a:ea typeface="Batang" pitchFamily="18" charset="-127"/>
              </a:rPr>
              <a:t> as a private company in  </a:t>
            </a:r>
            <a:r>
              <a:rPr lang="en-US" dirty="0" err="1" smtClean="0">
                <a:latin typeface="Eras Light ITC" pitchFamily="34" charset="0"/>
                <a:ea typeface="Batang" pitchFamily="18" charset="-127"/>
              </a:rPr>
              <a:t>Cikampek</a:t>
            </a:r>
            <a:r>
              <a:rPr lang="en-US" dirty="0" smtClean="0">
                <a:latin typeface="Eras Light ITC" pitchFamily="34" charset="0"/>
                <a:ea typeface="Batang" pitchFamily="18" charset="-127"/>
              </a:rPr>
              <a:t> –West java-Indonesia</a:t>
            </a:r>
            <a:r>
              <a:rPr lang="id-ID" dirty="0" smtClean="0">
                <a:latin typeface="Eras Light ITC" pitchFamily="34" charset="0"/>
                <a:ea typeface="Batang" pitchFamily="18" charset="-127"/>
              </a:rPr>
              <a:t>.</a:t>
            </a:r>
            <a:r>
              <a:rPr lang="en-US" dirty="0" smtClean="0">
                <a:latin typeface="Eras Light ITC" pitchFamily="34" charset="0"/>
                <a:ea typeface="Batang" pitchFamily="18" charset="-127"/>
              </a:rPr>
              <a:t>with in  an attention  to provide the best Engineering Design, Workshop Fabrication, Construction, Package Project, Power Plant Industry.</a:t>
            </a:r>
            <a:endParaRPr lang="en-US" dirty="0">
              <a:latin typeface="Eras Light ITC" pitchFamily="34" charset="0"/>
              <a:ea typeface="Batang" pitchFamily="18" charset="-127"/>
            </a:endParaRPr>
          </a:p>
        </p:txBody>
      </p:sp>
      <p:pic>
        <p:nvPicPr>
          <p:cNvPr id="22" name="Picture 21" descr="IMG00800-20111111-1042.jpg"/>
          <p:cNvPicPr>
            <a:picLocks noChangeAspect="1"/>
          </p:cNvPicPr>
          <p:nvPr/>
        </p:nvPicPr>
        <p:blipFill>
          <a:blip r:embed="rId2" cstate="print"/>
          <a:stretch>
            <a:fillRect/>
          </a:stretch>
        </p:blipFill>
        <p:spPr>
          <a:xfrm>
            <a:off x="2667000" y="5334000"/>
            <a:ext cx="4038600" cy="3028951"/>
          </a:xfrm>
          <a:prstGeom prst="rect">
            <a:avLst/>
          </a:prstGeom>
          <a:ln>
            <a:noFill/>
          </a:ln>
          <a:effectLst>
            <a:outerShdw blurRad="190500" algn="tl" rotWithShape="0">
              <a:srgbClr val="000000">
                <a:alpha val="70000"/>
              </a:srgbClr>
            </a:outerShdw>
          </a:effectLst>
        </p:spPr>
      </p:pic>
      <p:sp>
        <p:nvSpPr>
          <p:cNvPr id="11" name="TextBox 10"/>
          <p:cNvSpPr txBox="1"/>
          <p:nvPr/>
        </p:nvSpPr>
        <p:spPr>
          <a:xfrm>
            <a:off x="5502168" y="8348246"/>
            <a:ext cx="1660632" cy="338554"/>
          </a:xfrm>
          <a:prstGeom prst="rect">
            <a:avLst/>
          </a:prstGeom>
          <a:noFill/>
        </p:spPr>
        <p:txBody>
          <a:bodyPr wrap="square" rtlCol="0">
            <a:spAutoFit/>
          </a:bodyPr>
          <a:lstStyle/>
          <a:p>
            <a:r>
              <a:rPr lang="id-ID" sz="1600" dirty="0" smtClean="0">
                <a:latin typeface="Browallia New" pitchFamily="34" charset="-34"/>
                <a:cs typeface="Browallia New" pitchFamily="34" charset="-34"/>
              </a:rPr>
              <a:t>The Pioneer Team</a:t>
            </a:r>
            <a:endParaRPr lang="id-ID" sz="1600" dirty="0">
              <a:latin typeface="Browallia New" pitchFamily="34" charset="-34"/>
              <a:cs typeface="Browallia New" pitchFamily="34" charset="-34"/>
            </a:endParaRPr>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DP.jpg"/>
          <p:cNvPicPr>
            <a:picLocks noChangeAspect="1"/>
          </p:cNvPicPr>
          <p:nvPr/>
        </p:nvPicPr>
        <p:blipFill>
          <a:blip r:embed="rId2" cstate="print"/>
          <a:srcRect b="5993"/>
          <a:stretch>
            <a:fillRect/>
          </a:stretch>
        </p:blipFill>
        <p:spPr>
          <a:xfrm>
            <a:off x="609600" y="1600200"/>
            <a:ext cx="2286000" cy="32766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SIUP.jpg"/>
          <p:cNvPicPr>
            <a:picLocks noChangeAspect="1"/>
          </p:cNvPicPr>
          <p:nvPr/>
        </p:nvPicPr>
        <p:blipFill>
          <a:blip r:embed="rId3" cstate="print"/>
          <a:stretch>
            <a:fillRect/>
          </a:stretch>
        </p:blipFill>
        <p:spPr>
          <a:xfrm>
            <a:off x="3713714" y="3934326"/>
            <a:ext cx="2057968" cy="32766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4.jpg"/>
          <p:cNvPicPr>
            <a:picLocks noChangeAspect="1"/>
          </p:cNvPicPr>
          <p:nvPr/>
        </p:nvPicPr>
        <p:blipFill>
          <a:blip r:embed="rId4" cstate="print"/>
          <a:stretch>
            <a:fillRect/>
          </a:stretch>
        </p:blipFill>
        <p:spPr>
          <a:xfrm>
            <a:off x="609600" y="5257800"/>
            <a:ext cx="2286000" cy="353567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SPPKP.jpg"/>
          <p:cNvPicPr>
            <a:picLocks noChangeAspect="1"/>
          </p:cNvPicPr>
          <p:nvPr/>
        </p:nvPicPr>
        <p:blipFill>
          <a:blip r:embed="rId5" cstate="print"/>
          <a:stretch>
            <a:fillRect/>
          </a:stretch>
        </p:blipFill>
        <p:spPr>
          <a:xfrm>
            <a:off x="3706283" y="1600200"/>
            <a:ext cx="2008717" cy="19812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NPWP.jpg"/>
          <p:cNvPicPr>
            <a:picLocks noChangeAspect="1"/>
          </p:cNvPicPr>
          <p:nvPr/>
        </p:nvPicPr>
        <p:blipFill>
          <a:blip r:embed="rId6" cstate="print"/>
          <a:stretch>
            <a:fillRect/>
          </a:stretch>
        </p:blipFill>
        <p:spPr>
          <a:xfrm>
            <a:off x="4022556" y="7539789"/>
            <a:ext cx="1775791" cy="12192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p:cNvSpPr txBox="1"/>
          <p:nvPr/>
        </p:nvSpPr>
        <p:spPr>
          <a:xfrm>
            <a:off x="685800" y="914400"/>
            <a:ext cx="2971800" cy="400110"/>
          </a:xfrm>
          <a:prstGeom prst="rect">
            <a:avLst/>
          </a:prstGeom>
          <a:noFill/>
        </p:spPr>
        <p:txBody>
          <a:bodyPr wrap="square" rtlCol="0">
            <a:spAutoFit/>
          </a:bodyPr>
          <a:lstStyle/>
          <a:p>
            <a:r>
              <a:rPr lang="id-ID" sz="2000" dirty="0" smtClean="0">
                <a:latin typeface="Candara" pitchFamily="34" charset="0"/>
              </a:rPr>
              <a:t>Company legal</a:t>
            </a:r>
            <a:endParaRPr lang="en-US" sz="2000" dirty="0">
              <a:latin typeface="Candara"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DP.jpg"/>
          <p:cNvPicPr>
            <a:picLocks noChangeAspect="1"/>
          </p:cNvPicPr>
          <p:nvPr/>
        </p:nvPicPr>
        <p:blipFill>
          <a:blip r:embed="rId2" cstate="print"/>
          <a:srcRect b="5993"/>
          <a:stretch>
            <a:fillRect/>
          </a:stretch>
        </p:blipFill>
        <p:spPr>
          <a:xfrm>
            <a:off x="609600" y="1600200"/>
            <a:ext cx="2286000" cy="32766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SIUP.jpg"/>
          <p:cNvPicPr>
            <a:picLocks noChangeAspect="1"/>
          </p:cNvPicPr>
          <p:nvPr/>
        </p:nvPicPr>
        <p:blipFill>
          <a:blip r:embed="rId3" cstate="print"/>
          <a:stretch>
            <a:fillRect/>
          </a:stretch>
        </p:blipFill>
        <p:spPr>
          <a:xfrm>
            <a:off x="3713714" y="3934326"/>
            <a:ext cx="2057968" cy="32766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4.jpg"/>
          <p:cNvPicPr>
            <a:picLocks noChangeAspect="1"/>
          </p:cNvPicPr>
          <p:nvPr/>
        </p:nvPicPr>
        <p:blipFill>
          <a:blip r:embed="rId4" cstate="print"/>
          <a:stretch>
            <a:fillRect/>
          </a:stretch>
        </p:blipFill>
        <p:spPr>
          <a:xfrm>
            <a:off x="609600" y="5257800"/>
            <a:ext cx="2286000" cy="353567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SPPKP.jpg"/>
          <p:cNvPicPr>
            <a:picLocks noChangeAspect="1"/>
          </p:cNvPicPr>
          <p:nvPr/>
        </p:nvPicPr>
        <p:blipFill>
          <a:blip r:embed="rId5" cstate="print"/>
          <a:stretch>
            <a:fillRect/>
          </a:stretch>
        </p:blipFill>
        <p:spPr>
          <a:xfrm>
            <a:off x="3706283" y="1600200"/>
            <a:ext cx="2008717" cy="19812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NPWP.jpg"/>
          <p:cNvPicPr>
            <a:picLocks noChangeAspect="1"/>
          </p:cNvPicPr>
          <p:nvPr/>
        </p:nvPicPr>
        <p:blipFill>
          <a:blip r:embed="rId6" cstate="print"/>
          <a:stretch>
            <a:fillRect/>
          </a:stretch>
        </p:blipFill>
        <p:spPr>
          <a:xfrm>
            <a:off x="4022556" y="7539789"/>
            <a:ext cx="1775791" cy="12192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p:cNvSpPr txBox="1"/>
          <p:nvPr/>
        </p:nvSpPr>
        <p:spPr>
          <a:xfrm>
            <a:off x="609600" y="652046"/>
            <a:ext cx="2971800" cy="338554"/>
          </a:xfrm>
          <a:prstGeom prst="rect">
            <a:avLst/>
          </a:prstGeom>
          <a:noFill/>
        </p:spPr>
        <p:txBody>
          <a:bodyPr wrap="square" rtlCol="0">
            <a:spAutoFit/>
          </a:bodyPr>
          <a:lstStyle/>
          <a:p>
            <a:r>
              <a:rPr lang="id-ID" sz="1600" dirty="0" smtClean="0">
                <a:latin typeface="Candara" pitchFamily="34" charset="0"/>
              </a:rPr>
              <a:t>COMPANY LEGAL</a:t>
            </a:r>
            <a:endParaRPr lang="en-US" sz="1600" dirty="0">
              <a:latin typeface="Candara"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sometri struktur.png"/>
          <p:cNvPicPr>
            <a:picLocks noChangeAspect="1"/>
          </p:cNvPicPr>
          <p:nvPr/>
        </p:nvPicPr>
        <p:blipFill>
          <a:blip r:embed="rId2" cstate="print"/>
          <a:srcRect l="9330" t="1436" r="23802" b="25334"/>
          <a:stretch>
            <a:fillRect/>
          </a:stretch>
        </p:blipFill>
        <p:spPr>
          <a:xfrm>
            <a:off x="3657602" y="1529149"/>
            <a:ext cx="2971801" cy="4185855"/>
          </a:xfrm>
          <a:prstGeom prst="rect">
            <a:avLst/>
          </a:prstGeom>
          <a:ln>
            <a:noFill/>
          </a:ln>
          <a:effectLst>
            <a:outerShdw blurRad="292100" dist="139700" dir="2700000" algn="tl" rotWithShape="0">
              <a:srgbClr val="333333">
                <a:alpha val="65000"/>
              </a:srgbClr>
            </a:outerShdw>
          </a:effectLst>
        </p:spPr>
      </p:pic>
      <p:sp>
        <p:nvSpPr>
          <p:cNvPr id="9" name="Content Placeholder 2"/>
          <p:cNvSpPr>
            <a:spLocks noGrp="1"/>
          </p:cNvSpPr>
          <p:nvPr>
            <p:ph idx="1"/>
          </p:nvPr>
        </p:nvSpPr>
        <p:spPr>
          <a:xfrm>
            <a:off x="285750" y="1386840"/>
            <a:ext cx="3371850" cy="5852160"/>
          </a:xfrm>
        </p:spPr>
        <p:txBody>
          <a:bodyPr>
            <a:normAutofit/>
          </a:bodyPr>
          <a:lstStyle/>
          <a:p>
            <a:endParaRPr lang="en-US" sz="2000" dirty="0" smtClean="0">
              <a:latin typeface="Candara" pitchFamily="34" charset="0"/>
            </a:endParaRPr>
          </a:p>
          <a:p>
            <a:pPr algn="just">
              <a:buNone/>
            </a:pPr>
            <a:r>
              <a:rPr lang="en-US" sz="1200" dirty="0" smtClean="0">
                <a:latin typeface="Candara" pitchFamily="34" charset="0"/>
              </a:rPr>
              <a:t>	</a:t>
            </a:r>
          </a:p>
          <a:p>
            <a:pPr algn="just">
              <a:buNone/>
            </a:pPr>
            <a:r>
              <a:rPr lang="en-US" sz="1200" dirty="0" smtClean="0">
                <a:latin typeface="Candara" pitchFamily="34" charset="0"/>
              </a:rPr>
              <a:t>	</a:t>
            </a:r>
            <a:r>
              <a:rPr lang="en-US" sz="1100" dirty="0" smtClean="0">
                <a:latin typeface="Candara" pitchFamily="34" charset="0"/>
              </a:rPr>
              <a:t>Standing behind  we provide is an engineer dedicated to ensuring all the basic design requirements are meet. Our typical services begin from basic design, engineering , construction and commissioning.</a:t>
            </a:r>
          </a:p>
          <a:p>
            <a:endParaRPr lang="en-US" sz="1600" dirty="0" smtClean="0">
              <a:latin typeface="+mj-lt"/>
            </a:endParaRPr>
          </a:p>
        </p:txBody>
      </p:sp>
      <p:pic>
        <p:nvPicPr>
          <p:cNvPr id="7" name="Picture 6" descr="indramayu.jpg"/>
          <p:cNvPicPr>
            <a:picLocks noChangeAspect="1"/>
          </p:cNvPicPr>
          <p:nvPr/>
        </p:nvPicPr>
        <p:blipFill>
          <a:blip r:embed="rId3" cstate="print"/>
          <a:stretch>
            <a:fillRect/>
          </a:stretch>
        </p:blipFill>
        <p:spPr>
          <a:xfrm>
            <a:off x="2514600" y="6096000"/>
            <a:ext cx="3054350" cy="1869290"/>
          </a:xfrm>
          <a:prstGeom prst="rect">
            <a:avLst/>
          </a:prstGeom>
        </p:spPr>
      </p:pic>
      <p:pic>
        <p:nvPicPr>
          <p:cNvPr id="8" name="Picture 2"/>
          <p:cNvPicPr>
            <a:picLocks noChangeAspect="1" noChangeArrowheads="1"/>
          </p:cNvPicPr>
          <p:nvPr/>
        </p:nvPicPr>
        <p:blipFill>
          <a:blip r:embed="rId4" cstate="print"/>
          <a:srcRect t="10256" b="4723"/>
          <a:stretch>
            <a:fillRect/>
          </a:stretch>
        </p:blipFill>
        <p:spPr bwMode="auto">
          <a:xfrm>
            <a:off x="838200" y="4876800"/>
            <a:ext cx="2743200" cy="18991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609600" y="652046"/>
            <a:ext cx="2971800" cy="338554"/>
          </a:xfrm>
          <a:prstGeom prst="rect">
            <a:avLst/>
          </a:prstGeom>
          <a:noFill/>
        </p:spPr>
        <p:txBody>
          <a:bodyPr wrap="square" rtlCol="0">
            <a:spAutoFit/>
          </a:bodyPr>
          <a:lstStyle/>
          <a:p>
            <a:r>
              <a:rPr lang="id-ID" sz="1600" dirty="0" smtClean="0">
                <a:latin typeface="Candara" pitchFamily="34" charset="0"/>
              </a:rPr>
              <a:t>DESIGN ENGINEERING</a:t>
            </a:r>
            <a:endParaRPr lang="en-US" sz="1600" dirty="0">
              <a:latin typeface="Candara"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652046"/>
            <a:ext cx="2971800" cy="338554"/>
          </a:xfrm>
          <a:prstGeom prst="rect">
            <a:avLst/>
          </a:prstGeom>
          <a:noFill/>
        </p:spPr>
        <p:txBody>
          <a:bodyPr wrap="square" rtlCol="0">
            <a:spAutoFit/>
          </a:bodyPr>
          <a:lstStyle/>
          <a:p>
            <a:r>
              <a:rPr lang="id-ID" sz="1600" dirty="0" smtClean="0">
                <a:latin typeface="Candara" pitchFamily="34" charset="0"/>
              </a:rPr>
              <a:t>STEAM TURBINE ASSEMBLY</a:t>
            </a:r>
            <a:endParaRPr lang="en-US" sz="1600" dirty="0">
              <a:latin typeface="Candara" pitchFamily="34" charset="0"/>
            </a:endParaRPr>
          </a:p>
        </p:txBody>
      </p:sp>
      <p:pic>
        <p:nvPicPr>
          <p:cNvPr id="14" name="Picture 13" descr="IMG00857-20111119-1106.jpg"/>
          <p:cNvPicPr>
            <a:picLocks noChangeAspect="1"/>
          </p:cNvPicPr>
          <p:nvPr/>
        </p:nvPicPr>
        <p:blipFill>
          <a:blip r:embed="rId2" cstate="print"/>
          <a:srcRect l="27100" t="20408" r="3931" b="18367"/>
          <a:stretch>
            <a:fillRect/>
          </a:stretch>
        </p:blipFill>
        <p:spPr>
          <a:xfrm>
            <a:off x="3668485" y="2649348"/>
            <a:ext cx="3189515" cy="2123488"/>
          </a:xfrm>
          <a:prstGeom prst="rect">
            <a:avLst/>
          </a:prstGeom>
          <a:ln>
            <a:noFill/>
          </a:ln>
          <a:effectLst>
            <a:outerShdw blurRad="292100" dist="139700" dir="2700000" algn="tl" rotWithShape="0">
              <a:srgbClr val="333333">
                <a:alpha val="65000"/>
              </a:srgbClr>
            </a:outerShdw>
          </a:effectLst>
        </p:spPr>
      </p:pic>
      <p:sp>
        <p:nvSpPr>
          <p:cNvPr id="15" name="TextBox 14"/>
          <p:cNvSpPr txBox="1"/>
          <p:nvPr/>
        </p:nvSpPr>
        <p:spPr>
          <a:xfrm>
            <a:off x="609600" y="1118681"/>
            <a:ext cx="5562600" cy="877163"/>
          </a:xfrm>
          <a:prstGeom prst="rect">
            <a:avLst/>
          </a:prstGeom>
          <a:noFill/>
        </p:spPr>
        <p:txBody>
          <a:bodyPr wrap="square" rtlCol="0">
            <a:spAutoFit/>
          </a:bodyPr>
          <a:lstStyle/>
          <a:p>
            <a:pPr algn="just"/>
            <a:r>
              <a:rPr lang="en-US" sz="1000" dirty="0" smtClean="0">
                <a:latin typeface="Candara" pitchFamily="34" charset="0"/>
              </a:rPr>
              <a:t>Our expertise in fabrication and applied rotating equipments allows us to apply our knowledge to a wide range of </a:t>
            </a:r>
            <a:r>
              <a:rPr lang="id-ID" sz="1000" dirty="0" smtClean="0">
                <a:latin typeface="Candara" pitchFamily="34" charset="0"/>
              </a:rPr>
              <a:t>Steam Turbine</a:t>
            </a:r>
            <a:r>
              <a:rPr lang="en-US" sz="1000" dirty="0" smtClean="0">
                <a:latin typeface="Candara" pitchFamily="34" charset="0"/>
              </a:rPr>
              <a:t> and Power Plant</a:t>
            </a:r>
            <a:r>
              <a:rPr lang="id-ID" sz="1000" dirty="0" smtClean="0">
                <a:latin typeface="Candara" pitchFamily="34" charset="0"/>
              </a:rPr>
              <a:t>.</a:t>
            </a:r>
            <a:r>
              <a:rPr lang="en-US" sz="1000" dirty="0" smtClean="0">
                <a:latin typeface="Candara" pitchFamily="34" charset="0"/>
              </a:rPr>
              <a:t>We are following very strict quality and test inspection before deliver to our client. only original part and well proven component will be used in our assembling to ensure reliability.</a:t>
            </a:r>
          </a:p>
          <a:p>
            <a:pPr algn="just"/>
            <a:endParaRPr lang="en-US" sz="1100" dirty="0">
              <a:latin typeface="Candara" pitchFamily="34" charset="0"/>
            </a:endParaRPr>
          </a:p>
        </p:txBody>
      </p:sp>
      <p:pic>
        <p:nvPicPr>
          <p:cNvPr id="7" name="Picture 6" descr="DSC_0100.JPG"/>
          <p:cNvPicPr>
            <a:picLocks noChangeAspect="1"/>
          </p:cNvPicPr>
          <p:nvPr/>
        </p:nvPicPr>
        <p:blipFill>
          <a:blip r:embed="rId3" cstate="print"/>
          <a:srcRect l="7548" r="1887"/>
          <a:stretch>
            <a:fillRect/>
          </a:stretch>
        </p:blipFill>
        <p:spPr>
          <a:xfrm>
            <a:off x="-40944" y="4815917"/>
            <a:ext cx="3657600" cy="2270683"/>
          </a:xfrm>
          <a:prstGeom prst="rect">
            <a:avLst/>
          </a:prstGeom>
        </p:spPr>
      </p:pic>
      <p:pic>
        <p:nvPicPr>
          <p:cNvPr id="2050" name="Picture 2" descr="E:\Didik\A COUPLE TURBINE PROJECT\1200KW Palma Abadi\DSC_0028.JPG"/>
          <p:cNvPicPr>
            <a:picLocks noChangeAspect="1" noChangeArrowheads="1"/>
          </p:cNvPicPr>
          <p:nvPr/>
        </p:nvPicPr>
        <p:blipFill>
          <a:blip r:embed="rId4" cstate="print"/>
          <a:srcRect l="4016"/>
          <a:stretch>
            <a:fillRect/>
          </a:stretch>
        </p:blipFill>
        <p:spPr bwMode="auto">
          <a:xfrm>
            <a:off x="-27296" y="2663581"/>
            <a:ext cx="3642389" cy="2133600"/>
          </a:xfrm>
          <a:prstGeom prst="rect">
            <a:avLst/>
          </a:prstGeom>
          <a:noFill/>
        </p:spPr>
      </p:pic>
      <p:pic>
        <p:nvPicPr>
          <p:cNvPr id="2052" name="Picture 4" descr="E:\Didik\A COUPLE TURBINE PROJECT\1200KW Usaha Agro\IMG03317-20140425-1949.jpg"/>
          <p:cNvPicPr>
            <a:picLocks noChangeAspect="1" noChangeArrowheads="1"/>
          </p:cNvPicPr>
          <p:nvPr/>
        </p:nvPicPr>
        <p:blipFill>
          <a:blip r:embed="rId5" cstate="print"/>
          <a:srcRect b="6246"/>
          <a:stretch>
            <a:fillRect/>
          </a:stretch>
        </p:blipFill>
        <p:spPr bwMode="auto">
          <a:xfrm>
            <a:off x="3669475" y="4832806"/>
            <a:ext cx="3200400" cy="2250375"/>
          </a:xfrm>
          <a:prstGeom prst="rect">
            <a:avLst/>
          </a:prstGeom>
          <a:noFill/>
        </p:spPr>
      </p:pic>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9600" y="652046"/>
            <a:ext cx="3505200" cy="338554"/>
          </a:xfrm>
          <a:prstGeom prst="rect">
            <a:avLst/>
          </a:prstGeom>
          <a:noFill/>
        </p:spPr>
        <p:txBody>
          <a:bodyPr wrap="square" rtlCol="0">
            <a:spAutoFit/>
          </a:bodyPr>
          <a:lstStyle/>
          <a:p>
            <a:r>
              <a:rPr lang="id-ID" sz="1600" dirty="0" smtClean="0">
                <a:latin typeface="Candara" pitchFamily="34" charset="0"/>
              </a:rPr>
              <a:t>OVERHOUL AND MAINTENANCE</a:t>
            </a:r>
            <a:endParaRPr lang="en-US" sz="1600" dirty="0">
              <a:latin typeface="Candara" pitchFamily="34" charset="0"/>
            </a:endParaRPr>
          </a:p>
        </p:txBody>
      </p:sp>
      <p:pic>
        <p:nvPicPr>
          <p:cNvPr id="10" name="Picture 9" descr="DSC_0247.JPG"/>
          <p:cNvPicPr>
            <a:picLocks noChangeAspect="1"/>
          </p:cNvPicPr>
          <p:nvPr/>
        </p:nvPicPr>
        <p:blipFill>
          <a:blip r:embed="rId2" cstate="print"/>
          <a:srcRect l="22875" t="8608" r="16666" b="1743"/>
          <a:stretch>
            <a:fillRect/>
          </a:stretch>
        </p:blipFill>
        <p:spPr>
          <a:xfrm>
            <a:off x="3823648" y="1245598"/>
            <a:ext cx="3017212" cy="2515498"/>
          </a:xfrm>
          <a:prstGeom prst="rect">
            <a:avLst/>
          </a:prstGeom>
        </p:spPr>
      </p:pic>
      <p:pic>
        <p:nvPicPr>
          <p:cNvPr id="3074" name="Picture 2"/>
          <p:cNvPicPr>
            <a:picLocks noChangeAspect="1" noChangeArrowheads="1"/>
          </p:cNvPicPr>
          <p:nvPr/>
        </p:nvPicPr>
        <p:blipFill>
          <a:blip r:embed="rId3" cstate="print"/>
          <a:srcRect l="39239" t="32292" r="41435" b="44791"/>
          <a:stretch>
            <a:fillRect/>
          </a:stretch>
        </p:blipFill>
        <p:spPr bwMode="auto">
          <a:xfrm>
            <a:off x="-40944" y="1219200"/>
            <a:ext cx="3810000" cy="2540000"/>
          </a:xfrm>
          <a:prstGeom prst="rect">
            <a:avLst/>
          </a:prstGeom>
          <a:noFill/>
          <a:ln w="9525">
            <a:noFill/>
            <a:miter lim="800000"/>
            <a:headEnd/>
            <a:tailEnd/>
          </a:ln>
        </p:spPr>
      </p:pic>
      <p:pic>
        <p:nvPicPr>
          <p:cNvPr id="11" name="Picture 10" descr="DSC_0248.JPG"/>
          <p:cNvPicPr>
            <a:picLocks noChangeAspect="1"/>
          </p:cNvPicPr>
          <p:nvPr/>
        </p:nvPicPr>
        <p:blipFill>
          <a:blip r:embed="rId4" cstate="print"/>
          <a:srcRect r="24658"/>
          <a:stretch>
            <a:fillRect/>
          </a:stretch>
        </p:blipFill>
        <p:spPr>
          <a:xfrm>
            <a:off x="-48904" y="3788392"/>
            <a:ext cx="3810000" cy="2843222"/>
          </a:xfrm>
          <a:prstGeom prst="rect">
            <a:avLst/>
          </a:prstGeom>
        </p:spPr>
      </p:pic>
      <p:pic>
        <p:nvPicPr>
          <p:cNvPr id="12" name="Picture 11" descr="DSC_0250.JPG"/>
          <p:cNvPicPr>
            <a:picLocks noChangeAspect="1"/>
          </p:cNvPicPr>
          <p:nvPr/>
        </p:nvPicPr>
        <p:blipFill>
          <a:blip r:embed="rId5" cstate="print"/>
          <a:srcRect l="39264" b="-1486"/>
          <a:stretch>
            <a:fillRect/>
          </a:stretch>
        </p:blipFill>
        <p:spPr>
          <a:xfrm>
            <a:off x="3827052" y="3802040"/>
            <a:ext cx="3044596" cy="2860344"/>
          </a:xfrm>
          <a:prstGeom prst="rect">
            <a:avLst/>
          </a:prstGeom>
        </p:spPr>
      </p:pic>
      <p:sp>
        <p:nvSpPr>
          <p:cNvPr id="13" name="TextBox 12"/>
          <p:cNvSpPr txBox="1"/>
          <p:nvPr/>
        </p:nvSpPr>
        <p:spPr>
          <a:xfrm>
            <a:off x="457200" y="6700897"/>
            <a:ext cx="3276600" cy="1015663"/>
          </a:xfrm>
          <a:prstGeom prst="rect">
            <a:avLst/>
          </a:prstGeom>
          <a:noFill/>
        </p:spPr>
        <p:txBody>
          <a:bodyPr wrap="square" rtlCol="0">
            <a:spAutoFit/>
          </a:bodyPr>
          <a:lstStyle/>
          <a:p>
            <a:pPr algn="just"/>
            <a:r>
              <a:rPr lang="en-US" sz="1000" dirty="0" smtClean="0">
                <a:latin typeface="Candara" pitchFamily="34" charset="0"/>
              </a:rPr>
              <a:t>We meet the requirement for </a:t>
            </a:r>
            <a:r>
              <a:rPr lang="id-ID" sz="1000" dirty="0" smtClean="0">
                <a:latin typeface="Candara" pitchFamily="34" charset="0"/>
              </a:rPr>
              <a:t>Steam turbine overhoul maintenance  and service agreements.that truly create value and provide quanifiable positif result.</a:t>
            </a:r>
          </a:p>
          <a:p>
            <a:pPr algn="just"/>
            <a:endParaRPr lang="id-ID" sz="1000" dirty="0" smtClean="0">
              <a:latin typeface="Candara" pitchFamily="34" charset="0"/>
            </a:endParaRPr>
          </a:p>
          <a:p>
            <a:pPr algn="just"/>
            <a:r>
              <a:rPr lang="id-ID" sz="1000" dirty="0" smtClean="0">
                <a:latin typeface="Candara" pitchFamily="34" charset="0"/>
              </a:rPr>
              <a:t>Operation, Maintenance and sercvices agreements can take many forms incluing ;</a:t>
            </a:r>
            <a:endParaRPr lang="en-US" sz="1000" dirty="0">
              <a:latin typeface="Candara" pitchFamily="34" charset="0"/>
            </a:endParaRPr>
          </a:p>
        </p:txBody>
      </p:sp>
      <p:sp>
        <p:nvSpPr>
          <p:cNvPr id="16" name="TextBox 15"/>
          <p:cNvSpPr txBox="1"/>
          <p:nvPr/>
        </p:nvSpPr>
        <p:spPr>
          <a:xfrm>
            <a:off x="3810000" y="6698159"/>
            <a:ext cx="1981200" cy="1323439"/>
          </a:xfrm>
          <a:prstGeom prst="rect">
            <a:avLst/>
          </a:prstGeom>
          <a:noFill/>
        </p:spPr>
        <p:txBody>
          <a:bodyPr wrap="square" rtlCol="0">
            <a:spAutoFit/>
          </a:bodyPr>
          <a:lstStyle/>
          <a:p>
            <a:pPr marL="228600" indent="-228600" algn="just">
              <a:buFont typeface="Wingdings" pitchFamily="2" charset="2"/>
              <a:buChar char="§"/>
            </a:pPr>
            <a:r>
              <a:rPr lang="id-ID" sz="1000" dirty="0" smtClean="0">
                <a:latin typeface="Candara" pitchFamily="34" charset="0"/>
              </a:rPr>
              <a:t>Steam Turbine condition   monitoring data analysis and support</a:t>
            </a:r>
          </a:p>
          <a:p>
            <a:pPr marL="228600" indent="-228600" algn="just">
              <a:buFont typeface="Wingdings" pitchFamily="2" charset="2"/>
              <a:buChar char="§"/>
            </a:pPr>
            <a:r>
              <a:rPr lang="id-ID" sz="1000" dirty="0" smtClean="0">
                <a:latin typeface="Candara" pitchFamily="34" charset="0"/>
              </a:rPr>
              <a:t>Overhaul service Steam turbine, Gear box </a:t>
            </a:r>
          </a:p>
          <a:p>
            <a:pPr marL="228600" indent="-228600" algn="just">
              <a:buFont typeface="Wingdings" pitchFamily="2" charset="2"/>
              <a:buChar char="§"/>
            </a:pPr>
            <a:r>
              <a:rPr lang="id-ID" sz="1000" dirty="0" smtClean="0">
                <a:latin typeface="Candara" pitchFamily="34" charset="0"/>
              </a:rPr>
              <a:t>Reliability improvement program</a:t>
            </a:r>
          </a:p>
          <a:p>
            <a:pPr marL="228600" indent="-228600" algn="just">
              <a:buFont typeface="Wingdings" pitchFamily="2" charset="2"/>
              <a:buChar char="§"/>
            </a:pPr>
            <a:r>
              <a:rPr lang="id-ID" sz="1000" dirty="0" smtClean="0">
                <a:latin typeface="Candara" pitchFamily="34" charset="0"/>
              </a:rPr>
              <a:t>In-Plant man power supply</a:t>
            </a:r>
            <a:endParaRPr lang="en-US" sz="1000" dirty="0">
              <a:latin typeface="Candara" pitchFamily="34" charset="0"/>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743200" y="6400800"/>
            <a:ext cx="3352800" cy="1523494"/>
          </a:xfrm>
          <a:prstGeom prst="rect">
            <a:avLst/>
          </a:prstGeom>
          <a:noFill/>
        </p:spPr>
        <p:txBody>
          <a:bodyPr wrap="square" rtlCol="0">
            <a:spAutoFit/>
          </a:bodyPr>
          <a:lstStyle/>
          <a:p>
            <a:pPr algn="just"/>
            <a:r>
              <a:rPr lang="en-US" sz="1100" dirty="0" smtClean="0">
                <a:latin typeface="Candara" pitchFamily="34" charset="0"/>
              </a:rPr>
              <a:t>EXPANSIONT JOINT</a:t>
            </a:r>
            <a:endParaRPr lang="id-ID" sz="1100" dirty="0" smtClean="0">
              <a:latin typeface="Candara" pitchFamily="34" charset="0"/>
            </a:endParaRPr>
          </a:p>
          <a:p>
            <a:pPr algn="just"/>
            <a:endParaRPr lang="en-US" sz="1400" dirty="0" smtClean="0">
              <a:latin typeface="Candara" pitchFamily="34" charset="0"/>
            </a:endParaRPr>
          </a:p>
          <a:p>
            <a:pPr algn="just"/>
            <a:r>
              <a:rPr lang="en-US" sz="1000" dirty="0" smtClean="0">
                <a:latin typeface="Candara" pitchFamily="34" charset="0"/>
              </a:rPr>
              <a:t>We</a:t>
            </a:r>
            <a:r>
              <a:rPr lang="id-ID" sz="1000" dirty="0" smtClean="0">
                <a:latin typeface="Candara" pitchFamily="34" charset="0"/>
              </a:rPr>
              <a:t> </a:t>
            </a:r>
            <a:r>
              <a:rPr lang="en-US" sz="1000" dirty="0" smtClean="0">
                <a:latin typeface="Candara" pitchFamily="34" charset="0"/>
              </a:rPr>
              <a:t>ready to serve your requirement for expansion joint unit. designed and manufactured fully in accordance with the respective EJMA standard and in conformity with the pressure and temperature rating as per ANSI, JIS and DIN</a:t>
            </a:r>
          </a:p>
          <a:p>
            <a:pPr algn="just"/>
            <a:endParaRPr lang="en-US" sz="1400" dirty="0" smtClean="0">
              <a:latin typeface="Candara" pitchFamily="34" charset="0"/>
            </a:endParaRPr>
          </a:p>
          <a:p>
            <a:pPr algn="just"/>
            <a:endParaRPr lang="en-US" sz="1400" dirty="0" smtClean="0">
              <a:latin typeface="Candara" pitchFamily="34" charset="0"/>
            </a:endParaRPr>
          </a:p>
        </p:txBody>
      </p:sp>
      <p:sp>
        <p:nvSpPr>
          <p:cNvPr id="9" name="TextBox 8"/>
          <p:cNvSpPr txBox="1"/>
          <p:nvPr/>
        </p:nvSpPr>
        <p:spPr>
          <a:xfrm>
            <a:off x="152400" y="6445984"/>
            <a:ext cx="2438400" cy="1631216"/>
          </a:xfrm>
          <a:prstGeom prst="rect">
            <a:avLst/>
          </a:prstGeom>
          <a:noFill/>
        </p:spPr>
        <p:txBody>
          <a:bodyPr wrap="square" rtlCol="0">
            <a:spAutoFit/>
          </a:bodyPr>
          <a:lstStyle/>
          <a:p>
            <a:pPr algn="just"/>
            <a:r>
              <a:rPr lang="en-US" sz="1100" dirty="0" smtClean="0">
                <a:latin typeface="Candara" pitchFamily="34" charset="0"/>
              </a:rPr>
              <a:t>STEAM SEPARATOR</a:t>
            </a:r>
          </a:p>
          <a:p>
            <a:pPr algn="just"/>
            <a:endParaRPr lang="en-US" sz="1100" dirty="0" smtClean="0">
              <a:latin typeface="Candara" pitchFamily="34" charset="0"/>
            </a:endParaRPr>
          </a:p>
          <a:p>
            <a:pPr algn="just"/>
            <a:r>
              <a:rPr lang="en-US" sz="1000" dirty="0" smtClean="0">
                <a:latin typeface="Candara" pitchFamily="34" charset="0"/>
              </a:rPr>
              <a:t>Type of Separator, moisture drop condensate,  </a:t>
            </a:r>
            <a:r>
              <a:rPr lang="en-US" sz="1000" dirty="0" err="1" smtClean="0">
                <a:latin typeface="Candara" pitchFamily="34" charset="0"/>
              </a:rPr>
              <a:t>coalester</a:t>
            </a:r>
            <a:r>
              <a:rPr lang="en-US" sz="1000" dirty="0" smtClean="0">
                <a:latin typeface="Candara" pitchFamily="34" charset="0"/>
              </a:rPr>
              <a:t>, and </a:t>
            </a:r>
            <a:r>
              <a:rPr lang="en-US" sz="1000" dirty="0" err="1" smtClean="0">
                <a:latin typeface="Candara" pitchFamily="34" charset="0"/>
              </a:rPr>
              <a:t>shyphone.used</a:t>
            </a:r>
            <a:r>
              <a:rPr lang="en-US" sz="1000" dirty="0" smtClean="0">
                <a:latin typeface="Candara" pitchFamily="34" charset="0"/>
              </a:rPr>
              <a:t> for superheated or saturated steam, depend on steam requirement.</a:t>
            </a:r>
          </a:p>
          <a:p>
            <a:pPr algn="just"/>
            <a:endParaRPr lang="en-US" sz="1400" dirty="0" smtClean="0">
              <a:latin typeface="Candara" pitchFamily="34" charset="0"/>
            </a:endParaRPr>
          </a:p>
          <a:p>
            <a:pPr algn="just"/>
            <a:endParaRPr lang="en-US" sz="1400" dirty="0" smtClean="0">
              <a:latin typeface="Candara" pitchFamily="34" charset="0"/>
            </a:endParaRPr>
          </a:p>
        </p:txBody>
      </p:sp>
      <p:pic>
        <p:nvPicPr>
          <p:cNvPr id="7" name="Picture 6" descr="DSC02981.jpg"/>
          <p:cNvPicPr>
            <a:picLocks noChangeAspect="1"/>
          </p:cNvPicPr>
          <p:nvPr/>
        </p:nvPicPr>
        <p:blipFill>
          <a:blip r:embed="rId2" cstate="print">
            <a:lum bright="10000"/>
          </a:blip>
          <a:srcRect l="23809" r="25648"/>
          <a:stretch>
            <a:fillRect/>
          </a:stretch>
        </p:blipFill>
        <p:spPr>
          <a:xfrm>
            <a:off x="76200" y="2819400"/>
            <a:ext cx="2362200" cy="3505200"/>
          </a:xfrm>
          <a:prstGeom prst="rect">
            <a:avLst/>
          </a:prstGeom>
        </p:spPr>
      </p:pic>
      <p:pic>
        <p:nvPicPr>
          <p:cNvPr id="1026" name="Picture 2"/>
          <p:cNvPicPr>
            <a:picLocks noChangeAspect="1" noChangeArrowheads="1"/>
          </p:cNvPicPr>
          <p:nvPr/>
        </p:nvPicPr>
        <p:blipFill>
          <a:blip r:embed="rId3" cstate="print"/>
          <a:srcRect l="12299" t="30208" r="58542" b="20833"/>
          <a:stretch>
            <a:fillRect/>
          </a:stretch>
        </p:blipFill>
        <p:spPr bwMode="auto">
          <a:xfrm>
            <a:off x="2514600" y="2819399"/>
            <a:ext cx="2057400" cy="1524001"/>
          </a:xfrm>
          <a:prstGeom prst="rect">
            <a:avLst/>
          </a:prstGeom>
          <a:noFill/>
          <a:ln w="9525">
            <a:noFill/>
            <a:miter lim="800000"/>
            <a:headEnd/>
            <a:tailEnd/>
          </a:ln>
          <a:effectLst/>
        </p:spPr>
      </p:pic>
      <p:pic>
        <p:nvPicPr>
          <p:cNvPr id="16" name="Picture 15" descr="expansion 12a.jpg"/>
          <p:cNvPicPr>
            <a:picLocks noChangeAspect="1"/>
          </p:cNvPicPr>
          <p:nvPr/>
        </p:nvPicPr>
        <p:blipFill>
          <a:blip r:embed="rId4" cstate="print"/>
          <a:srcRect t="7813" r="26172"/>
          <a:stretch>
            <a:fillRect/>
          </a:stretch>
        </p:blipFill>
        <p:spPr>
          <a:xfrm>
            <a:off x="2514600" y="4397829"/>
            <a:ext cx="2057400" cy="1926771"/>
          </a:xfrm>
          <a:prstGeom prst="rect">
            <a:avLst/>
          </a:prstGeom>
        </p:spPr>
      </p:pic>
      <p:pic>
        <p:nvPicPr>
          <p:cNvPr id="17" name="Picture 16" descr="exp joint ayvaz.jpg"/>
          <p:cNvPicPr>
            <a:picLocks noChangeAspect="1"/>
          </p:cNvPicPr>
          <p:nvPr/>
        </p:nvPicPr>
        <p:blipFill>
          <a:blip r:embed="rId5" cstate="print"/>
          <a:srcRect l="8456" r="4444" b="20000"/>
          <a:stretch>
            <a:fillRect/>
          </a:stretch>
        </p:blipFill>
        <p:spPr>
          <a:xfrm rot="16200000">
            <a:off x="4762499" y="4305300"/>
            <a:ext cx="1905001" cy="2133598"/>
          </a:xfrm>
          <a:prstGeom prst="rect">
            <a:avLst/>
          </a:prstGeom>
        </p:spPr>
      </p:pic>
      <p:sp>
        <p:nvSpPr>
          <p:cNvPr id="10" name="TextBox 9"/>
          <p:cNvSpPr txBox="1"/>
          <p:nvPr/>
        </p:nvSpPr>
        <p:spPr>
          <a:xfrm>
            <a:off x="609600" y="652046"/>
            <a:ext cx="3505200" cy="338554"/>
          </a:xfrm>
          <a:prstGeom prst="rect">
            <a:avLst/>
          </a:prstGeom>
          <a:noFill/>
        </p:spPr>
        <p:txBody>
          <a:bodyPr wrap="square" rtlCol="0">
            <a:spAutoFit/>
          </a:bodyPr>
          <a:lstStyle/>
          <a:p>
            <a:r>
              <a:rPr lang="id-ID" sz="1600" dirty="0" smtClean="0">
                <a:latin typeface="Candara" pitchFamily="34" charset="0"/>
              </a:rPr>
              <a:t>PRODUCT</a:t>
            </a:r>
            <a:endParaRPr lang="en-US" sz="1600" dirty="0">
              <a:latin typeface="Candara" pitchFamily="34" charset="0"/>
            </a:endParaRPr>
          </a:p>
        </p:txBody>
      </p:sp>
      <p:pic>
        <p:nvPicPr>
          <p:cNvPr id="4098" name="Picture 2"/>
          <p:cNvPicPr>
            <a:picLocks noChangeAspect="1" noChangeArrowheads="1"/>
          </p:cNvPicPr>
          <p:nvPr/>
        </p:nvPicPr>
        <p:blipFill>
          <a:blip r:embed="rId6" cstate="print"/>
          <a:srcRect l="65593" t="42147" r="24451" b="44855"/>
          <a:stretch>
            <a:fillRect/>
          </a:stretch>
        </p:blipFill>
        <p:spPr bwMode="auto">
          <a:xfrm>
            <a:off x="4681184" y="2827360"/>
            <a:ext cx="2057400" cy="1510154"/>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11" descr="IMG00104-20110602-0959.jpg"/>
          <p:cNvPicPr>
            <a:picLocks noGrp="1" noChangeAspect="1"/>
          </p:cNvPicPr>
          <p:nvPr>
            <p:ph idx="1"/>
          </p:nvPr>
        </p:nvPicPr>
        <p:blipFill>
          <a:blip r:embed="rId2" cstate="print"/>
          <a:srcRect l="4718" r="23943" b="35140"/>
          <a:stretch>
            <a:fillRect/>
          </a:stretch>
        </p:blipFill>
        <p:spPr>
          <a:xfrm>
            <a:off x="2695956" y="2801112"/>
            <a:ext cx="4162044" cy="3581400"/>
          </a:xfrm>
          <a:prstGeom prst="rect">
            <a:avLst/>
          </a:prstGeom>
          <a:ln>
            <a:noFill/>
          </a:ln>
          <a:effectLst>
            <a:outerShdw blurRad="292100" dist="139700" dir="2700000" algn="tl" rotWithShape="0">
              <a:srgbClr val="333333">
                <a:alpha val="65000"/>
              </a:srgbClr>
            </a:outerShdw>
          </a:effectLst>
        </p:spPr>
      </p:pic>
      <p:pic>
        <p:nvPicPr>
          <p:cNvPr id="11" name="Picture 10" descr="DSC03171.jpg"/>
          <p:cNvPicPr>
            <a:picLocks noChangeAspect="1"/>
          </p:cNvPicPr>
          <p:nvPr/>
        </p:nvPicPr>
        <p:blipFill>
          <a:blip r:embed="rId3" cstate="print"/>
          <a:srcRect l="14086" r="4914"/>
          <a:stretch>
            <a:fillRect/>
          </a:stretch>
        </p:blipFill>
        <p:spPr>
          <a:xfrm>
            <a:off x="0" y="2801112"/>
            <a:ext cx="2667000" cy="3581400"/>
          </a:xfrm>
          <a:prstGeom prst="rect">
            <a:avLst/>
          </a:prstGeom>
          <a:ln>
            <a:noFill/>
          </a:ln>
          <a:effectLst>
            <a:outerShdw blurRad="292100" dist="139700" dir="2700000" algn="tl" rotWithShape="0">
              <a:srgbClr val="333333">
                <a:alpha val="65000"/>
              </a:srgbClr>
            </a:outerShdw>
          </a:effectLst>
        </p:spPr>
      </p:pic>
      <p:sp>
        <p:nvSpPr>
          <p:cNvPr id="12" name="TextBox 11"/>
          <p:cNvSpPr txBox="1"/>
          <p:nvPr/>
        </p:nvSpPr>
        <p:spPr>
          <a:xfrm>
            <a:off x="457200" y="6700897"/>
            <a:ext cx="1981200" cy="769441"/>
          </a:xfrm>
          <a:prstGeom prst="rect">
            <a:avLst/>
          </a:prstGeom>
          <a:noFill/>
        </p:spPr>
        <p:txBody>
          <a:bodyPr wrap="square" rtlCol="0">
            <a:spAutoFit/>
          </a:bodyPr>
          <a:lstStyle/>
          <a:p>
            <a:pPr algn="just"/>
            <a:r>
              <a:rPr lang="en-US" sz="1100" dirty="0" smtClean="0">
                <a:latin typeface="Candara" pitchFamily="34" charset="0"/>
              </a:rPr>
              <a:t>We meet the requirement for construction, steel structure erection  and mechanical services.</a:t>
            </a:r>
            <a:endParaRPr lang="en-US" sz="1100" dirty="0">
              <a:latin typeface="Candara" pitchFamily="34" charset="0"/>
            </a:endParaRPr>
          </a:p>
        </p:txBody>
      </p:sp>
      <p:sp>
        <p:nvSpPr>
          <p:cNvPr id="13" name="TextBox 12"/>
          <p:cNvSpPr txBox="1"/>
          <p:nvPr/>
        </p:nvSpPr>
        <p:spPr>
          <a:xfrm>
            <a:off x="2514600" y="6700899"/>
            <a:ext cx="4114800" cy="769441"/>
          </a:xfrm>
          <a:prstGeom prst="rect">
            <a:avLst/>
          </a:prstGeom>
          <a:noFill/>
        </p:spPr>
        <p:txBody>
          <a:bodyPr wrap="square" rtlCol="0">
            <a:spAutoFit/>
          </a:bodyPr>
          <a:lstStyle/>
          <a:p>
            <a:pPr algn="just"/>
            <a:r>
              <a:rPr lang="en-US" sz="1100" dirty="0" smtClean="0">
                <a:latin typeface="Candara" pitchFamily="34" charset="0"/>
              </a:rPr>
              <a:t>The range of services covers shop and field engineering for industrial manufacturing, Palm kernel oil plant, Petrochemicals, Pulp and paper, Fertilizer,</a:t>
            </a:r>
            <a:r>
              <a:rPr lang="id-ID" sz="1100" dirty="0" smtClean="0">
                <a:latin typeface="Candara" pitchFamily="34" charset="0"/>
              </a:rPr>
              <a:t> Palm oil mill,</a:t>
            </a:r>
            <a:r>
              <a:rPr lang="en-US" sz="1100" dirty="0" smtClean="0">
                <a:latin typeface="Candara" pitchFamily="34" charset="0"/>
              </a:rPr>
              <a:t> Refinery and Power generation.</a:t>
            </a:r>
            <a:endParaRPr lang="en-US" sz="1100" dirty="0">
              <a:latin typeface="Candara" pitchFamily="34" charset="0"/>
            </a:endParaRPr>
          </a:p>
        </p:txBody>
      </p:sp>
      <p:sp>
        <p:nvSpPr>
          <p:cNvPr id="7" name="TextBox 6"/>
          <p:cNvSpPr txBox="1"/>
          <p:nvPr/>
        </p:nvSpPr>
        <p:spPr>
          <a:xfrm>
            <a:off x="609600" y="652046"/>
            <a:ext cx="3505200" cy="338554"/>
          </a:xfrm>
          <a:prstGeom prst="rect">
            <a:avLst/>
          </a:prstGeom>
          <a:noFill/>
        </p:spPr>
        <p:txBody>
          <a:bodyPr wrap="square" rtlCol="0">
            <a:spAutoFit/>
          </a:bodyPr>
          <a:lstStyle/>
          <a:p>
            <a:r>
              <a:rPr lang="id-ID" sz="1600" dirty="0" smtClean="0">
                <a:latin typeface="Candara" pitchFamily="34" charset="0"/>
              </a:rPr>
              <a:t>CONSTRUCTION AND INSTALLATION</a:t>
            </a:r>
            <a:endParaRPr lang="en-US" sz="1600" dirty="0">
              <a:latin typeface="Candara" pitchFamily="34" charset="0"/>
            </a:endParaRPr>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Office Theme">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2882</TotalTime>
  <Words>718</Words>
  <Application>Microsoft Office PowerPoint</Application>
  <PresentationFormat>On-screen Show (4:3)</PresentationFormat>
  <Paragraphs>119</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Company profile</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CONTACT US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PT. VENTURINDO ENGINEERING</dc:title>
  <dc:creator>b</dc:creator>
  <cp:lastModifiedBy>venturindo</cp:lastModifiedBy>
  <cp:revision>264</cp:revision>
  <dcterms:created xsi:type="dcterms:W3CDTF">2012-05-25T02:16:14Z</dcterms:created>
  <dcterms:modified xsi:type="dcterms:W3CDTF">2015-10-30T02:51:58Z</dcterms:modified>
</cp:coreProperties>
</file>